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55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64-46B8-ADBC-FDD28B9981D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64-46B8-ADBC-FDD28B9981D8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64-46B8-ADBC-FDD28B9981D8}"/>
              </c:ext>
            </c:extLst>
          </c:dPt>
          <c:dPt>
            <c:idx val="3"/>
            <c:bubble3D val="0"/>
            <c:spPr>
              <a:solidFill>
                <a:srgbClr val="CC00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64-46B8-ADBC-FDD28B9981D8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264-46B8-ADBC-FDD28B9981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[1]Foglio1!$B$4:$F$4</c:f>
              <c:strCache>
                <c:ptCount val="5"/>
                <c:pt idx="0">
                  <c:v>Frosinone</c:v>
                </c:pt>
                <c:pt idx="1">
                  <c:v>Latina</c:v>
                </c:pt>
                <c:pt idx="2">
                  <c:v>Rieti</c:v>
                </c:pt>
                <c:pt idx="3">
                  <c:v>Roma</c:v>
                </c:pt>
                <c:pt idx="4">
                  <c:v>Viterbo</c:v>
                </c:pt>
              </c:strCache>
            </c:strRef>
          </c:cat>
          <c:val>
            <c:numRef>
              <c:f>[1]Foglio1!$B$5:$F$5</c:f>
              <c:numCache>
                <c:formatCode>General</c:formatCode>
                <c:ptCount val="5"/>
                <c:pt idx="0">
                  <c:v>12</c:v>
                </c:pt>
                <c:pt idx="1">
                  <c:v>4</c:v>
                </c:pt>
                <c:pt idx="2">
                  <c:v>2</c:v>
                </c:pt>
                <c:pt idx="3">
                  <c:v>7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64-46B8-ADBC-FDD28B9981D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F0-48F8-962B-74DFE0CB0F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6F0-48F8-962B-74DFE0CB0F27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6F0-48F8-962B-74DFE0CB0F27}"/>
              </c:ext>
            </c:extLst>
          </c:dPt>
          <c:dPt>
            <c:idx val="3"/>
            <c:bubble3D val="0"/>
            <c:spPr>
              <a:solidFill>
                <a:srgbClr val="CC00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6F0-48F8-962B-74DFE0CB0F27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6F0-48F8-962B-74DFE0CB0F2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6F0-48F8-962B-74DFE0CB0F2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6F0-48F8-962B-74DFE0CB0F2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F0-48F8-962B-74DFE0CB0F27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7008CE99-233D-40C7-98E0-9E30FC8A695F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[VALORE]</a:t>
                    </a:fld>
                    <a:endParaRPr lang="it-IT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6F0-48F8-962B-74DFE0CB0F27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33DC1B21-DC87-451C-BC69-82DC4EE3652E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[VALORE]</a:t>
                    </a:fld>
                    <a:endParaRPr lang="it-IT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6F0-48F8-962B-74DFE0CB0F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[1]Foglio1!$B$4:$F$4</c:f>
              <c:strCache>
                <c:ptCount val="5"/>
                <c:pt idx="0">
                  <c:v>Frosinone</c:v>
                </c:pt>
                <c:pt idx="1">
                  <c:v>Latina</c:v>
                </c:pt>
                <c:pt idx="2">
                  <c:v>Rieti</c:v>
                </c:pt>
                <c:pt idx="3">
                  <c:v>Roma</c:v>
                </c:pt>
                <c:pt idx="4">
                  <c:v>Viterbo</c:v>
                </c:pt>
              </c:strCache>
            </c:strRef>
          </c:cat>
          <c:val>
            <c:numRef>
              <c:f>[1]Foglio1!$J$5:$N$5</c:f>
              <c:numCache>
                <c:formatCode>General</c:formatCode>
                <c:ptCount val="5"/>
                <c:pt idx="0">
                  <c:v>5</c:v>
                </c:pt>
                <c:pt idx="1">
                  <c:v>8</c:v>
                </c:pt>
                <c:pt idx="2">
                  <c:v>0</c:v>
                </c:pt>
                <c:pt idx="3">
                  <c:v>12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6F0-48F8-962B-74DFE0CB0F2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71191003068022E-2"/>
          <c:y val="1.9086575843871811E-2"/>
          <c:w val="0.50198616294538134"/>
          <c:h val="0.94751191642935251"/>
        </c:manualLayout>
      </c:layout>
      <c:pieChart>
        <c:varyColors val="1"/>
        <c:ser>
          <c:idx val="1"/>
          <c:order val="0"/>
          <c:spPr>
            <a:effectLst/>
          </c:spPr>
          <c:dPt>
            <c:idx val="0"/>
            <c:bubble3D val="0"/>
            <c:spPr/>
            <c:extLst>
              <c:ext xmlns:c16="http://schemas.microsoft.com/office/drawing/2014/chart" uri="{C3380CC4-5D6E-409C-BE32-E72D297353CC}">
                <c16:uniqueId val="{00000001-E060-4D80-AA1D-F530088AE968}"/>
              </c:ext>
            </c:extLst>
          </c:dPt>
          <c:dPt>
            <c:idx val="1"/>
            <c:bubble3D val="0"/>
            <c:spPr/>
            <c:extLst>
              <c:ext xmlns:c16="http://schemas.microsoft.com/office/drawing/2014/chart" uri="{C3380CC4-5D6E-409C-BE32-E72D297353CC}">
                <c16:uniqueId val="{00000003-E060-4D80-AA1D-F530088AE968}"/>
              </c:ext>
            </c:extLst>
          </c:dPt>
          <c:dPt>
            <c:idx val="2"/>
            <c:bubble3D val="0"/>
            <c:spPr/>
            <c:extLst>
              <c:ext xmlns:c16="http://schemas.microsoft.com/office/drawing/2014/chart" uri="{C3380CC4-5D6E-409C-BE32-E72D297353CC}">
                <c16:uniqueId val="{00000005-E060-4D80-AA1D-F530088AE968}"/>
              </c:ext>
            </c:extLst>
          </c:dPt>
          <c:dPt>
            <c:idx val="3"/>
            <c:bubble3D val="0"/>
            <c:spPr/>
            <c:extLst>
              <c:ext xmlns:c16="http://schemas.microsoft.com/office/drawing/2014/chart" uri="{C3380CC4-5D6E-409C-BE32-E72D297353CC}">
                <c16:uniqueId val="{00000007-E060-4D80-AA1D-F530088AE968}"/>
              </c:ext>
            </c:extLst>
          </c:dPt>
          <c:dPt>
            <c:idx val="4"/>
            <c:bubble3D val="0"/>
            <c:spPr/>
            <c:extLst>
              <c:ext xmlns:c16="http://schemas.microsoft.com/office/drawing/2014/chart" uri="{C3380CC4-5D6E-409C-BE32-E72D297353CC}">
                <c16:uniqueId val="{00000009-E060-4D80-AA1D-F530088AE968}"/>
              </c:ext>
            </c:extLst>
          </c:dPt>
          <c:dPt>
            <c:idx val="5"/>
            <c:bubble3D val="0"/>
            <c:spPr/>
            <c:extLst>
              <c:ext xmlns:c16="http://schemas.microsoft.com/office/drawing/2014/chart" uri="{C3380CC4-5D6E-409C-BE32-E72D297353CC}">
                <c16:uniqueId val="{0000000B-E060-4D80-AA1D-F530088AE968}"/>
              </c:ext>
            </c:extLst>
          </c:dPt>
          <c:dPt>
            <c:idx val="6"/>
            <c:bubble3D val="0"/>
            <c:spPr/>
            <c:extLst>
              <c:ext xmlns:c16="http://schemas.microsoft.com/office/drawing/2014/chart" uri="{C3380CC4-5D6E-409C-BE32-E72D297353CC}">
                <c16:uniqueId val="{0000000D-E060-4D80-AA1D-F530088AE968}"/>
              </c:ext>
            </c:extLst>
          </c:dPt>
          <c:dPt>
            <c:idx val="7"/>
            <c:bubble3D val="0"/>
            <c:spPr/>
            <c:extLst>
              <c:ext xmlns:c16="http://schemas.microsoft.com/office/drawing/2014/chart" uri="{C3380CC4-5D6E-409C-BE32-E72D297353CC}">
                <c16:uniqueId val="{0000000F-E060-4D80-AA1D-F530088AE968}"/>
              </c:ext>
            </c:extLst>
          </c:dPt>
          <c:dPt>
            <c:idx val="8"/>
            <c:bubble3D val="0"/>
            <c:spPr/>
            <c:extLst>
              <c:ext xmlns:c16="http://schemas.microsoft.com/office/drawing/2014/chart" uri="{C3380CC4-5D6E-409C-BE32-E72D297353CC}">
                <c16:uniqueId val="{00000011-E060-4D80-AA1D-F530088AE968}"/>
              </c:ext>
            </c:extLst>
          </c:dPt>
          <c:dPt>
            <c:idx val="9"/>
            <c:bubble3D val="0"/>
            <c:spPr/>
            <c:extLst>
              <c:ext xmlns:c16="http://schemas.microsoft.com/office/drawing/2014/chart" uri="{C3380CC4-5D6E-409C-BE32-E72D297353CC}">
                <c16:uniqueId val="{00000013-E060-4D80-AA1D-F530088AE968}"/>
              </c:ext>
            </c:extLst>
          </c:dPt>
          <c:dPt>
            <c:idx val="1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E060-4D80-AA1D-F530088AE968}"/>
              </c:ext>
            </c:extLst>
          </c:dPt>
          <c:dPt>
            <c:idx val="11"/>
            <c:bubble3D val="0"/>
            <c:spPr>
              <a:solidFill>
                <a:srgbClr val="CC0099"/>
              </a:solidFill>
            </c:spPr>
            <c:extLst>
              <c:ext xmlns:c16="http://schemas.microsoft.com/office/drawing/2014/chart" uri="{C3380CC4-5D6E-409C-BE32-E72D297353CC}">
                <c16:uniqueId val="{00000017-E060-4D80-AA1D-F530088AE968}"/>
              </c:ext>
            </c:extLst>
          </c:dPt>
          <c:dPt>
            <c:idx val="12"/>
            <c:bubble3D val="0"/>
            <c:spPr/>
            <c:extLst>
              <c:ext xmlns:c16="http://schemas.microsoft.com/office/drawing/2014/chart" uri="{C3380CC4-5D6E-409C-BE32-E72D297353CC}">
                <c16:uniqueId val="{00000019-E060-4D80-AA1D-F530088AE968}"/>
              </c:ext>
            </c:extLst>
          </c:dPt>
          <c:dPt>
            <c:idx val="13"/>
            <c:bubble3D val="0"/>
            <c:spPr/>
            <c:extLst>
              <c:ext xmlns:c16="http://schemas.microsoft.com/office/drawing/2014/chart" uri="{C3380CC4-5D6E-409C-BE32-E72D297353CC}">
                <c16:uniqueId val="{0000001B-E060-4D80-AA1D-F530088AE968}"/>
              </c:ext>
            </c:extLst>
          </c:dPt>
          <c:dPt>
            <c:idx val="14"/>
            <c:bubble3D val="0"/>
            <c:spPr/>
            <c:extLst>
              <c:ext xmlns:c16="http://schemas.microsoft.com/office/drawing/2014/chart" uri="{C3380CC4-5D6E-409C-BE32-E72D297353CC}">
                <c16:uniqueId val="{0000001D-E060-4D80-AA1D-F530088AE968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[1]Foglio1!$B$28:$B$42</c:f>
              <c:strCache>
                <c:ptCount val="15"/>
                <c:pt idx="0">
                  <c:v>Stoccaggio combustibili</c:v>
                </c:pt>
                <c:pt idx="1">
                  <c:v>Stoccaggio di GPL</c:v>
                </c:pt>
                <c:pt idx="2">
                  <c:v>Altra attività</c:v>
                </c:pt>
                <c:pt idx="3">
                  <c:v>Produzione, distribuzione e stoccaggio esplosivi</c:v>
                </c:pt>
                <c:pt idx="4">
                  <c:v>Produzione, imbottigliamento e distribuzione all'ingrosso di GPL</c:v>
                </c:pt>
                <c:pt idx="5">
                  <c:v>Produzione di prodotti farmaceutici</c:v>
                </c:pt>
                <c:pt idx="6">
                  <c:v>Impianti chimici</c:v>
                </c:pt>
                <c:pt idx="7">
                  <c:v>Stoccaggio e distribuzione (ad esclusione GPL)</c:v>
                </c:pt>
                <c:pt idx="8">
                  <c:v>Industrie alimentari e delle bevande</c:v>
                </c:pt>
                <c:pt idx="9">
                  <c:v>Produzione e stoccaggio articoli pirotecnici</c:v>
                </c:pt>
                <c:pt idx="10">
                  <c:v>Produzione e stoccaggio di pesticidi, biocidi e fungicidi</c:v>
                </c:pt>
                <c:pt idx="11">
                  <c:v>Fabbricazione di sostanze chimiche</c:v>
                </c:pt>
                <c:pt idx="12">
                  <c:v>Produzione di sostanze chimiche organiche di base</c:v>
                </c:pt>
                <c:pt idx="13">
                  <c:v>Stoccaggio, trattamento e smaltimento dei rifiuti</c:v>
                </c:pt>
                <c:pt idx="14">
                  <c:v>Trattamento metalli</c:v>
                </c:pt>
              </c:strCache>
            </c:strRef>
          </c:cat>
          <c:val>
            <c:numRef>
              <c:f>[1]Foglio1!$C$28:$C$42</c:f>
              <c:numCache>
                <c:formatCode>General</c:formatCode>
                <c:ptCount val="15"/>
                <c:pt idx="0">
                  <c:v>9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E060-4D80-AA1D-F530088AE968}"/>
            </c:ext>
          </c:extLst>
        </c:ser>
        <c:ser>
          <c:idx val="0"/>
          <c:order val="1"/>
          <c:spPr>
            <a:effectLst/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E060-4D80-AA1D-F530088AE9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E060-4D80-AA1D-F530088AE9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E060-4D80-AA1D-F530088AE96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6-E060-4D80-AA1D-F530088AE96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8-E060-4D80-AA1D-F530088AE96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E060-4D80-AA1D-F530088AE96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E060-4D80-AA1D-F530088AE96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E060-4D80-AA1D-F530088AE96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E060-4D80-AA1D-F530088AE96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E060-4D80-AA1D-F530088AE968}"/>
              </c:ext>
            </c:extLst>
          </c:dPt>
          <c:dPt>
            <c:idx val="1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E060-4D80-AA1D-F530088AE968}"/>
              </c:ext>
            </c:extLst>
          </c:dPt>
          <c:dPt>
            <c:idx val="11"/>
            <c:bubble3D val="0"/>
            <c:spPr>
              <a:solidFill>
                <a:srgbClr val="CC00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E060-4D80-AA1D-F530088AE968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8-E060-4D80-AA1D-F530088AE968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A-E060-4D80-AA1D-F530088AE968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C-E060-4D80-AA1D-F530088AE9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[1]Foglio1!$B$28:$B$42</c:f>
              <c:strCache>
                <c:ptCount val="15"/>
                <c:pt idx="0">
                  <c:v>Stoccaggio combustibili</c:v>
                </c:pt>
                <c:pt idx="1">
                  <c:v>Stoccaggio di GPL</c:v>
                </c:pt>
                <c:pt idx="2">
                  <c:v>Altra attività</c:v>
                </c:pt>
                <c:pt idx="3">
                  <c:v>Produzione, distribuzione e stoccaggio esplosivi</c:v>
                </c:pt>
                <c:pt idx="4">
                  <c:v>Produzione, imbottigliamento e distribuzione all'ingrosso di GPL</c:v>
                </c:pt>
                <c:pt idx="5">
                  <c:v>Produzione di prodotti farmaceutici</c:v>
                </c:pt>
                <c:pt idx="6">
                  <c:v>Impianti chimici</c:v>
                </c:pt>
                <c:pt idx="7">
                  <c:v>Stoccaggio e distribuzione (ad esclusione GPL)</c:v>
                </c:pt>
                <c:pt idx="8">
                  <c:v>Industrie alimentari e delle bevande</c:v>
                </c:pt>
                <c:pt idx="9">
                  <c:v>Produzione e stoccaggio articoli pirotecnici</c:v>
                </c:pt>
                <c:pt idx="10">
                  <c:v>Produzione e stoccaggio di pesticidi, biocidi e fungicidi</c:v>
                </c:pt>
                <c:pt idx="11">
                  <c:v>Fabbricazione di sostanze chimiche</c:v>
                </c:pt>
                <c:pt idx="12">
                  <c:v>Produzione di sostanze chimiche organiche di base</c:v>
                </c:pt>
                <c:pt idx="13">
                  <c:v>Stoccaggio, trattamento e smaltimento dei rifiuti</c:v>
                </c:pt>
                <c:pt idx="14">
                  <c:v>Trattamento metalli</c:v>
                </c:pt>
              </c:strCache>
            </c:strRef>
          </c:cat>
          <c:val>
            <c:numRef>
              <c:f>[1]Foglio1!$C$28:$C$42</c:f>
              <c:numCache>
                <c:formatCode>General</c:formatCode>
                <c:ptCount val="15"/>
                <c:pt idx="0">
                  <c:v>9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D-E060-4D80-AA1D-F530088AE96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96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0584047186409387"/>
          <c:y val="9.6286411411411407E-2"/>
          <c:w val="0.44996322074444789"/>
          <c:h val="0.82759158648301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txPr>
    <a:bodyPr anchor="t" anchorCtr="0"/>
    <a:lstStyle/>
    <a:p>
      <a:pPr>
        <a:defRPr>
          <a:ln>
            <a:noFill/>
          </a:ln>
        </a:defRPr>
      </a:pPr>
      <a:endParaRPr lang="it-IT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schioindustriale.isprambiente.gov.it/seveso-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7292" y="0"/>
            <a:ext cx="7212965" cy="10692130"/>
            <a:chOff x="347292" y="0"/>
            <a:chExt cx="7212965" cy="10692130"/>
          </a:xfrm>
        </p:grpSpPr>
        <p:sp>
          <p:nvSpPr>
            <p:cNvPr id="3" name="object 3"/>
            <p:cNvSpPr/>
            <p:nvPr/>
          </p:nvSpPr>
          <p:spPr>
            <a:xfrm>
              <a:off x="6479997" y="0"/>
              <a:ext cx="1080135" cy="10692130"/>
            </a:xfrm>
            <a:custGeom>
              <a:avLst/>
              <a:gdLst/>
              <a:ahLst/>
              <a:cxnLst/>
              <a:rect l="l" t="t" r="r" b="b"/>
              <a:pathLst>
                <a:path w="1080134" h="10692130">
                  <a:moveTo>
                    <a:pt x="0" y="0"/>
                  </a:moveTo>
                  <a:lnTo>
                    <a:pt x="0" y="10692003"/>
                  </a:lnTo>
                  <a:lnTo>
                    <a:pt x="1080008" y="10692003"/>
                  </a:lnTo>
                  <a:lnTo>
                    <a:pt x="10800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59992" y="691011"/>
              <a:ext cx="6373495" cy="9641205"/>
            </a:xfrm>
            <a:custGeom>
              <a:avLst/>
              <a:gdLst/>
              <a:ahLst/>
              <a:cxnLst/>
              <a:rect l="l" t="t" r="r" b="b"/>
              <a:pathLst>
                <a:path w="6373495" h="9641205">
                  <a:moveTo>
                    <a:pt x="3186748" y="0"/>
                  </a:moveTo>
                  <a:lnTo>
                    <a:pt x="6180800" y="0"/>
                  </a:lnTo>
                  <a:lnTo>
                    <a:pt x="6224983" y="5089"/>
                  </a:lnTo>
                  <a:lnTo>
                    <a:pt x="6265542" y="19585"/>
                  </a:lnTo>
                  <a:lnTo>
                    <a:pt x="6301321" y="42332"/>
                  </a:lnTo>
                  <a:lnTo>
                    <a:pt x="6331162" y="72174"/>
                  </a:lnTo>
                  <a:lnTo>
                    <a:pt x="6353910" y="107952"/>
                  </a:lnTo>
                  <a:lnTo>
                    <a:pt x="6368406" y="148512"/>
                  </a:lnTo>
                  <a:lnTo>
                    <a:pt x="6373496" y="192695"/>
                  </a:lnTo>
                  <a:lnTo>
                    <a:pt x="6373496" y="9448304"/>
                  </a:lnTo>
                  <a:lnTo>
                    <a:pt x="6368406" y="9492488"/>
                  </a:lnTo>
                  <a:lnTo>
                    <a:pt x="6353910" y="9533047"/>
                  </a:lnTo>
                  <a:lnTo>
                    <a:pt x="6331162" y="9568826"/>
                  </a:lnTo>
                  <a:lnTo>
                    <a:pt x="6301321" y="9598667"/>
                  </a:lnTo>
                  <a:lnTo>
                    <a:pt x="6265542" y="9621414"/>
                  </a:lnTo>
                  <a:lnTo>
                    <a:pt x="6224983" y="9635911"/>
                  </a:lnTo>
                  <a:lnTo>
                    <a:pt x="6180800" y="9641000"/>
                  </a:lnTo>
                  <a:lnTo>
                    <a:pt x="192697" y="9641000"/>
                  </a:lnTo>
                  <a:lnTo>
                    <a:pt x="148513" y="9635911"/>
                  </a:lnTo>
                  <a:lnTo>
                    <a:pt x="107954" y="9621414"/>
                  </a:lnTo>
                  <a:lnTo>
                    <a:pt x="72175" y="9598667"/>
                  </a:lnTo>
                  <a:lnTo>
                    <a:pt x="42333" y="9568826"/>
                  </a:lnTo>
                  <a:lnTo>
                    <a:pt x="19586" y="9533047"/>
                  </a:lnTo>
                  <a:lnTo>
                    <a:pt x="5089" y="9492488"/>
                  </a:lnTo>
                  <a:lnTo>
                    <a:pt x="0" y="9448304"/>
                  </a:lnTo>
                  <a:lnTo>
                    <a:pt x="0" y="192695"/>
                  </a:lnTo>
                  <a:lnTo>
                    <a:pt x="5089" y="148512"/>
                  </a:lnTo>
                  <a:lnTo>
                    <a:pt x="19586" y="107952"/>
                  </a:lnTo>
                  <a:lnTo>
                    <a:pt x="42333" y="72174"/>
                  </a:lnTo>
                  <a:lnTo>
                    <a:pt x="72175" y="42332"/>
                  </a:lnTo>
                  <a:lnTo>
                    <a:pt x="107954" y="19585"/>
                  </a:lnTo>
                  <a:lnTo>
                    <a:pt x="148513" y="5089"/>
                  </a:lnTo>
                  <a:lnTo>
                    <a:pt x="192697" y="0"/>
                  </a:lnTo>
                  <a:lnTo>
                    <a:pt x="3186748" y="0"/>
                  </a:lnTo>
                </a:path>
              </a:pathLst>
            </a:custGeom>
            <a:ln w="25400">
              <a:solidFill>
                <a:srgbClr val="8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24282" y="2773405"/>
            <a:ext cx="2162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5" dirty="0">
                <a:solidFill>
                  <a:srgbClr val="800000"/>
                </a:solidFill>
                <a:latin typeface="Tahoma"/>
                <a:cs typeface="Tahoma"/>
              </a:rPr>
              <a:t>Tipologia</a:t>
            </a:r>
            <a:r>
              <a:rPr sz="1800" b="1" spc="60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1200" spc="2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spc="-40" dirty="0">
                <a:solidFill>
                  <a:srgbClr val="262526"/>
                </a:solidFill>
                <a:latin typeface="Tahoma"/>
                <a:cs typeface="Tahoma"/>
              </a:rPr>
              <a:t>RIR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4282" y="6180831"/>
            <a:ext cx="51377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5" dirty="0">
                <a:solidFill>
                  <a:srgbClr val="800000"/>
                </a:solidFill>
                <a:latin typeface="Tahoma"/>
                <a:cs typeface="Tahoma"/>
              </a:rPr>
              <a:t>14</a:t>
            </a:r>
            <a:r>
              <a:rPr sz="1800" b="1" spc="-9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262526"/>
                </a:solidFill>
                <a:latin typeface="Tahoma"/>
                <a:cs typeface="Tahoma"/>
              </a:rPr>
              <a:t>ispezioni</a:t>
            </a:r>
            <a:r>
              <a:rPr sz="12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spc="45" dirty="0">
                <a:solidFill>
                  <a:srgbClr val="262526"/>
                </a:solidFill>
                <a:latin typeface="Tahoma"/>
                <a:cs typeface="Tahoma"/>
              </a:rPr>
              <a:t>ordinarie</a:t>
            </a:r>
            <a:r>
              <a:rPr sz="12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262526"/>
                </a:solidFill>
                <a:latin typeface="Tahoma"/>
                <a:cs typeface="Tahoma"/>
              </a:rPr>
              <a:t>SGS</a:t>
            </a:r>
            <a:r>
              <a:rPr sz="12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spc="7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12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12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spc="6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12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spc="5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12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spc="-10" dirty="0">
                <a:solidFill>
                  <a:srgbClr val="262526"/>
                </a:solidFill>
                <a:latin typeface="Tahoma"/>
                <a:cs typeface="Tahoma"/>
              </a:rPr>
              <a:t>inferiore/superiore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19988" y="6952771"/>
            <a:ext cx="844550" cy="197485"/>
          </a:xfrm>
          <a:custGeom>
            <a:avLst/>
            <a:gdLst/>
            <a:ahLst/>
            <a:cxnLst/>
            <a:rect l="l" t="t" r="r" b="b"/>
            <a:pathLst>
              <a:path w="844550" h="197484">
                <a:moveTo>
                  <a:pt x="844550" y="0"/>
                </a:moveTo>
                <a:lnTo>
                  <a:pt x="0" y="0"/>
                </a:lnTo>
                <a:lnTo>
                  <a:pt x="0" y="197154"/>
                </a:lnTo>
                <a:lnTo>
                  <a:pt x="844550" y="197154"/>
                </a:lnTo>
                <a:lnTo>
                  <a:pt x="844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07294" y="9138590"/>
            <a:ext cx="557339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800000"/>
                </a:solidFill>
                <a:latin typeface="Tahoma"/>
                <a:cs typeface="Tahoma"/>
              </a:rPr>
              <a:t>ANALISI</a:t>
            </a:r>
            <a:endParaRPr sz="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8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verifiche</a:t>
            </a:r>
            <a:r>
              <a:rPr sz="8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ispettive</a:t>
            </a:r>
            <a:r>
              <a:rPr sz="8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sono</a:t>
            </a:r>
            <a:r>
              <a:rPr sz="8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mirate</a:t>
            </a:r>
            <a:r>
              <a:rPr sz="8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ad</a:t>
            </a:r>
            <a:r>
              <a:rPr sz="8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262526"/>
                </a:solidFill>
                <a:latin typeface="Tahoma"/>
                <a:cs typeface="Tahoma"/>
              </a:rPr>
              <a:t>accertare</a:t>
            </a:r>
            <a:r>
              <a:rPr sz="8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90" dirty="0">
                <a:solidFill>
                  <a:srgbClr val="262526"/>
                </a:solidFill>
                <a:latin typeface="Tahoma"/>
                <a:cs typeface="Tahoma"/>
              </a:rPr>
              <a:t>che</a:t>
            </a:r>
            <a:r>
              <a:rPr sz="8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-3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8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262526"/>
                </a:solidFill>
                <a:latin typeface="Tahoma"/>
                <a:cs typeface="Tahoma"/>
              </a:rPr>
              <a:t>gestore:</a:t>
            </a:r>
            <a:endParaRPr sz="800" dirty="0">
              <a:latin typeface="Tahoma"/>
              <a:cs typeface="Tahoma"/>
            </a:endParaRPr>
          </a:p>
          <a:p>
            <a:pPr marL="191135" marR="5080" indent="-179070">
              <a:lnSpc>
                <a:spcPct val="100000"/>
              </a:lnSpc>
              <a:buChar char="•"/>
              <a:tabLst>
                <a:tab pos="192405" algn="l"/>
              </a:tabLst>
            </a:pPr>
            <a:r>
              <a:rPr sz="800" spc="80" dirty="0">
                <a:solidFill>
                  <a:srgbClr val="262526"/>
                </a:solidFill>
                <a:latin typeface="Tahoma"/>
                <a:cs typeface="Tahoma"/>
              </a:rPr>
              <a:t>abbia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262526"/>
                </a:solidFill>
                <a:latin typeface="Tahoma"/>
                <a:cs typeface="Tahoma"/>
              </a:rPr>
              <a:t>adottato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misure</a:t>
            </a:r>
            <a:r>
              <a:rPr sz="800" spc="114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80" dirty="0">
                <a:solidFill>
                  <a:srgbClr val="262526"/>
                </a:solidFill>
                <a:latin typeface="Tahoma"/>
                <a:cs typeface="Tahoma"/>
              </a:rPr>
              <a:t>adeguate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(tenuto</a:t>
            </a:r>
            <a:r>
              <a:rPr sz="800" spc="114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262526"/>
                </a:solidFill>
                <a:latin typeface="Tahoma"/>
                <a:cs typeface="Tahoma"/>
              </a:rPr>
              <a:t>conto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attività</a:t>
            </a:r>
            <a:r>
              <a:rPr sz="800" spc="114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esercitate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nello</a:t>
            </a:r>
            <a:r>
              <a:rPr sz="800" spc="114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stabilimento)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prevenire</a:t>
            </a:r>
            <a:r>
              <a:rPr sz="800" spc="114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gli</a:t>
            </a:r>
            <a:r>
              <a:rPr sz="8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-25" dirty="0">
                <a:solidFill>
                  <a:srgbClr val="262526"/>
                </a:solidFill>
                <a:latin typeface="Tahoma"/>
                <a:cs typeface="Tahoma"/>
              </a:rPr>
              <a:t>in- 	</a:t>
            </a:r>
            <a:r>
              <a:rPr sz="800" spc="45" dirty="0">
                <a:solidFill>
                  <a:srgbClr val="262526"/>
                </a:solidFill>
                <a:latin typeface="Tahoma"/>
                <a:cs typeface="Tahoma"/>
              </a:rPr>
              <a:t>cidenti</a:t>
            </a:r>
            <a:r>
              <a:rPr sz="8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262526"/>
                </a:solidFill>
                <a:latin typeface="Tahoma"/>
                <a:cs typeface="Tahoma"/>
              </a:rPr>
              <a:t>rilevanti;</a:t>
            </a:r>
            <a:endParaRPr sz="800" dirty="0">
              <a:latin typeface="Tahoma"/>
              <a:cs typeface="Tahoma"/>
            </a:endParaRPr>
          </a:p>
          <a:p>
            <a:pPr marL="191770" indent="-179070">
              <a:lnSpc>
                <a:spcPct val="100000"/>
              </a:lnSpc>
              <a:buChar char="•"/>
              <a:tabLst>
                <a:tab pos="191770" algn="l"/>
              </a:tabLst>
            </a:pP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disponga</a:t>
            </a:r>
            <a:r>
              <a:rPr sz="8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dei</a:t>
            </a:r>
            <a:r>
              <a:rPr sz="8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mezzi </a:t>
            </a:r>
            <a:r>
              <a:rPr sz="800" spc="10" dirty="0">
                <a:solidFill>
                  <a:srgbClr val="262526"/>
                </a:solidFill>
                <a:latin typeface="Tahoma"/>
                <a:cs typeface="Tahoma"/>
              </a:rPr>
              <a:t>sufficienti</a:t>
            </a:r>
            <a:r>
              <a:rPr sz="8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114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 limitare</a:t>
            </a:r>
            <a:r>
              <a:rPr sz="8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le 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conseguenze</a:t>
            </a:r>
            <a:r>
              <a:rPr sz="8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di incidenti</a:t>
            </a:r>
            <a:r>
              <a:rPr sz="8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rilevanti all’interno</a:t>
            </a:r>
            <a:r>
              <a:rPr sz="8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100" dirty="0">
                <a:solidFill>
                  <a:srgbClr val="262526"/>
                </a:solidFill>
                <a:latin typeface="Tahoma"/>
                <a:cs typeface="Tahoma"/>
              </a:rPr>
              <a:t>ed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 all’esterno</a:t>
            </a:r>
            <a:r>
              <a:rPr sz="8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262526"/>
                </a:solidFill>
                <a:latin typeface="Tahoma"/>
                <a:cs typeface="Tahoma"/>
              </a:rPr>
              <a:t>sito;</a:t>
            </a:r>
            <a:endParaRPr sz="800" dirty="0">
              <a:latin typeface="Tahoma"/>
              <a:cs typeface="Tahoma"/>
            </a:endParaRPr>
          </a:p>
          <a:p>
            <a:pPr marL="191770" marR="5080" indent="-179070">
              <a:lnSpc>
                <a:spcPct val="100000"/>
              </a:lnSpc>
              <a:buChar char="•"/>
              <a:tabLst>
                <a:tab pos="193040" algn="l"/>
              </a:tabLst>
            </a:pPr>
            <a:r>
              <a:rPr sz="800" spc="50" dirty="0">
                <a:solidFill>
                  <a:srgbClr val="262526"/>
                </a:solidFill>
                <a:latin typeface="Tahoma"/>
                <a:cs typeface="Tahoma"/>
              </a:rPr>
              <a:t>non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80" dirty="0">
                <a:solidFill>
                  <a:srgbClr val="262526"/>
                </a:solidFill>
                <a:latin typeface="Tahoma"/>
                <a:cs typeface="Tahoma"/>
              </a:rPr>
              <a:t>abbia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modificato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situazione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dello</a:t>
            </a:r>
            <a:r>
              <a:rPr sz="8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stabilimento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rispetto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ai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262526"/>
                </a:solidFill>
                <a:latin typeface="Tahoma"/>
                <a:cs typeface="Tahoma"/>
              </a:rPr>
              <a:t>dati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90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8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alle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262526"/>
                </a:solidFill>
                <a:latin typeface="Tahoma"/>
                <a:cs typeface="Tahoma"/>
              </a:rPr>
              <a:t>informazioni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262526"/>
                </a:solidFill>
                <a:latin typeface="Tahoma"/>
                <a:cs typeface="Tahoma"/>
              </a:rPr>
              <a:t>contenuti</a:t>
            </a:r>
            <a:r>
              <a:rPr sz="8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262526"/>
                </a:solidFill>
                <a:latin typeface="Tahoma"/>
                <a:cs typeface="Tahoma"/>
              </a:rPr>
              <a:t>nell’ultimo 	</a:t>
            </a:r>
            <a:r>
              <a:rPr sz="800" spc="50" dirty="0">
                <a:solidFill>
                  <a:srgbClr val="262526"/>
                </a:solidFill>
                <a:latin typeface="Tahoma"/>
                <a:cs typeface="Tahoma"/>
              </a:rPr>
              <a:t>rapporto</a:t>
            </a:r>
            <a:r>
              <a:rPr sz="8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8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10" dirty="0">
                <a:solidFill>
                  <a:srgbClr val="262526"/>
                </a:solidFill>
                <a:latin typeface="Tahoma"/>
                <a:cs typeface="Tahoma"/>
              </a:rPr>
              <a:t>sicurezza</a:t>
            </a:r>
            <a:r>
              <a:rPr sz="8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262526"/>
                </a:solidFill>
                <a:latin typeface="Tahoma"/>
                <a:cs typeface="Tahoma"/>
              </a:rPr>
              <a:t>presentato.</a:t>
            </a:r>
            <a:endParaRPr sz="800" dirty="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24373" y="949246"/>
            <a:ext cx="2615565" cy="583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90" dirty="0" smtClean="0">
                <a:solidFill>
                  <a:srgbClr val="800000"/>
                </a:solidFill>
                <a:latin typeface="Tahoma"/>
                <a:cs typeface="Tahoma"/>
              </a:rPr>
              <a:t>2</a:t>
            </a:r>
            <a:r>
              <a:rPr lang="it-IT" sz="1800" b="1" spc="-190" dirty="0" smtClean="0">
                <a:solidFill>
                  <a:srgbClr val="800000"/>
                </a:solidFill>
                <a:latin typeface="Tahoma"/>
                <a:cs typeface="Tahoma"/>
              </a:rPr>
              <a:t>6</a:t>
            </a:r>
            <a:r>
              <a:rPr sz="1800" b="1" spc="-150" dirty="0" smtClean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12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spc="-105" dirty="0">
                <a:solidFill>
                  <a:srgbClr val="262526"/>
                </a:solidFill>
                <a:latin typeface="Tahoma"/>
                <a:cs typeface="Tahoma"/>
              </a:rPr>
              <a:t>RIR</a:t>
            </a:r>
            <a:r>
              <a:rPr sz="12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12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b="1" spc="-35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1200" b="1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b="1" spc="-65" dirty="0">
                <a:solidFill>
                  <a:srgbClr val="262526"/>
                </a:solidFill>
                <a:latin typeface="Tahoma"/>
                <a:cs typeface="Tahoma"/>
              </a:rPr>
              <a:t>inferiore</a:t>
            </a:r>
            <a:endParaRPr sz="1200" dirty="0">
              <a:latin typeface="Tahoma"/>
              <a:cs typeface="Tahoma"/>
            </a:endParaRPr>
          </a:p>
          <a:p>
            <a:pPr marL="13970">
              <a:lnSpc>
                <a:spcPct val="100000"/>
              </a:lnSpc>
              <a:spcBef>
                <a:spcPts val="1275"/>
              </a:spcBef>
            </a:pPr>
            <a:r>
              <a:rPr sz="800" b="1" spc="-10" dirty="0">
                <a:solidFill>
                  <a:srgbClr val="262526"/>
                </a:solidFill>
                <a:latin typeface="Tahoma"/>
                <a:cs typeface="Tahoma"/>
              </a:rPr>
              <a:t>Ubicazione</a:t>
            </a:r>
            <a:endParaRPr sz="800" dirty="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05273" y="1544201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54574" y="2016235"/>
            <a:ext cx="1384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solidFill>
                  <a:srgbClr val="FFFFFF"/>
                </a:solidFill>
                <a:latin typeface="Tahoma"/>
                <a:cs typeface="Tahoma"/>
              </a:rPr>
              <a:t>14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050207" y="1830003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endParaRPr sz="800">
              <a:latin typeface="Tahoma"/>
              <a:cs typeface="Tahom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766334" y="949246"/>
            <a:ext cx="2628265" cy="579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15" dirty="0">
                <a:solidFill>
                  <a:srgbClr val="800000"/>
                </a:solidFill>
                <a:latin typeface="Tahoma"/>
                <a:cs typeface="Tahoma"/>
              </a:rPr>
              <a:t>28</a:t>
            </a:r>
            <a:r>
              <a:rPr sz="1800" b="1" spc="-190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12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spc="-120" dirty="0">
                <a:solidFill>
                  <a:srgbClr val="262526"/>
                </a:solidFill>
                <a:latin typeface="Tahoma"/>
                <a:cs typeface="Tahoma"/>
              </a:rPr>
              <a:t>RIR</a:t>
            </a:r>
            <a:r>
              <a:rPr sz="12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12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b="1" spc="-6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1200" b="1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1200" b="1" spc="-65" dirty="0">
                <a:solidFill>
                  <a:srgbClr val="262526"/>
                </a:solidFill>
                <a:latin typeface="Tahoma"/>
                <a:cs typeface="Tahoma"/>
              </a:rPr>
              <a:t>superiore</a:t>
            </a:r>
            <a:endParaRPr sz="1200">
              <a:latin typeface="Tahoma"/>
              <a:cs typeface="Tahoma"/>
            </a:endParaRPr>
          </a:p>
          <a:p>
            <a:pPr marL="278765">
              <a:lnSpc>
                <a:spcPct val="100000"/>
              </a:lnSpc>
              <a:spcBef>
                <a:spcPts val="1240"/>
              </a:spcBef>
            </a:pPr>
            <a:r>
              <a:rPr sz="800" b="1" spc="-10" dirty="0">
                <a:solidFill>
                  <a:srgbClr val="262526"/>
                </a:solidFill>
                <a:latin typeface="Tahoma"/>
                <a:cs typeface="Tahoma"/>
              </a:rPr>
              <a:t>Ubicazione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750501" y="1569674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061701" y="2012040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284868" y="2227940"/>
            <a:ext cx="1384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solidFill>
                  <a:srgbClr val="FFFFFF"/>
                </a:solidFill>
                <a:latin typeface="Tahoma"/>
                <a:cs typeface="Tahoma"/>
              </a:rPr>
              <a:t>12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341967" y="1690273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897692" y="5952889"/>
            <a:ext cx="132334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62526"/>
                </a:solidFill>
                <a:latin typeface="Tahoma"/>
                <a:cs typeface="Tahoma"/>
              </a:rPr>
              <a:t>(fonte</a:t>
            </a:r>
            <a:r>
              <a:rPr sz="8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262526"/>
                </a:solidFill>
                <a:latin typeface="Tahoma"/>
                <a:cs typeface="Tahoma"/>
              </a:rPr>
              <a:t>ISPRA,</a:t>
            </a:r>
            <a:r>
              <a:rPr sz="8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75" dirty="0">
                <a:solidFill>
                  <a:srgbClr val="262526"/>
                </a:solidFill>
                <a:latin typeface="Tahoma"/>
                <a:cs typeface="Tahoma"/>
              </a:rPr>
              <a:t>agg.</a:t>
            </a:r>
            <a:r>
              <a:rPr sz="8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262526"/>
                </a:solidFill>
                <a:latin typeface="Tahoma"/>
                <a:cs typeface="Tahoma"/>
              </a:rPr>
              <a:t>07/2023</a:t>
            </a:r>
            <a:endParaRPr sz="800" dirty="0">
              <a:latin typeface="Tahoma"/>
              <a:cs typeface="Tahom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782233" y="990369"/>
            <a:ext cx="276999" cy="5008245"/>
          </a:xfrm>
          <a:prstGeom prst="rect">
            <a:avLst/>
          </a:prstGeom>
        </p:spPr>
        <p:txBody>
          <a:bodyPr vert="vert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800" b="1" dirty="0">
                <a:solidFill>
                  <a:srgbClr val="FFFFFF"/>
                </a:solidFill>
                <a:latin typeface="Tahoma"/>
                <a:cs typeface="Tahoma"/>
              </a:rPr>
              <a:t>Scheda </a:t>
            </a:r>
            <a:r>
              <a:rPr sz="1800" b="1" spc="-150" dirty="0">
                <a:solidFill>
                  <a:srgbClr val="FFFFFF"/>
                </a:solidFill>
                <a:latin typeface="Tahoma"/>
                <a:cs typeface="Tahoma"/>
              </a:rPr>
              <a:t>6:</a:t>
            </a:r>
            <a:r>
              <a:rPr sz="1800" b="1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ahoma"/>
                <a:cs typeface="Tahoma"/>
              </a:rPr>
              <a:t>controlli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sugli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Tahoma"/>
                <a:cs typeface="Tahoma"/>
              </a:rPr>
              <a:t>stabilimenti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10" dirty="0">
                <a:solidFill>
                  <a:srgbClr val="FFFFFF"/>
                </a:solidFill>
                <a:latin typeface="Tahoma"/>
                <a:cs typeface="Tahoma"/>
              </a:rPr>
              <a:t>RIR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0" dirty="0" smtClean="0">
                <a:solidFill>
                  <a:srgbClr val="FFFFFF"/>
                </a:solidFill>
                <a:latin typeface="Tahoma"/>
                <a:cs typeface="Tahoma"/>
              </a:rPr>
              <a:t>202</a:t>
            </a:r>
            <a:r>
              <a:rPr lang="it-IT" sz="1800" spc="-20" dirty="0" smtClean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07294" y="401137"/>
            <a:ext cx="413575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70" dirty="0">
                <a:solidFill>
                  <a:srgbClr val="800000"/>
                </a:solidFill>
                <a:latin typeface="Tahoma"/>
                <a:cs typeface="Tahoma"/>
              </a:rPr>
              <a:t>STABILIMENTI</a:t>
            </a:r>
            <a:r>
              <a:rPr sz="1400" b="1" spc="10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400" b="1" spc="65" dirty="0">
                <a:solidFill>
                  <a:srgbClr val="800000"/>
                </a:solidFill>
                <a:latin typeface="Tahoma"/>
                <a:cs typeface="Tahoma"/>
              </a:rPr>
              <a:t>A</a:t>
            </a:r>
            <a:r>
              <a:rPr sz="1400" b="1" spc="1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400" b="1" spc="-125" dirty="0">
                <a:solidFill>
                  <a:srgbClr val="800000"/>
                </a:solidFill>
                <a:latin typeface="Tahoma"/>
                <a:cs typeface="Tahoma"/>
              </a:rPr>
              <a:t>RISCHIO</a:t>
            </a:r>
            <a:r>
              <a:rPr sz="1400" b="1" spc="1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400" b="1" spc="-190" dirty="0">
                <a:solidFill>
                  <a:srgbClr val="800000"/>
                </a:solidFill>
                <a:latin typeface="Tahoma"/>
                <a:cs typeface="Tahoma"/>
              </a:rPr>
              <a:t>DI</a:t>
            </a:r>
            <a:r>
              <a:rPr sz="1400" b="1" spc="1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400" b="1" spc="-135" dirty="0">
                <a:solidFill>
                  <a:srgbClr val="800000"/>
                </a:solidFill>
                <a:latin typeface="Tahoma"/>
                <a:cs typeface="Tahoma"/>
              </a:rPr>
              <a:t>INCIDENTE</a:t>
            </a:r>
            <a:r>
              <a:rPr sz="1400" b="1" spc="1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400" b="1" spc="-120" dirty="0">
                <a:solidFill>
                  <a:srgbClr val="800000"/>
                </a:solidFill>
                <a:latin typeface="Tahoma"/>
                <a:cs typeface="Tahoma"/>
              </a:rPr>
              <a:t>RILEVANTE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116" name="Tabella 11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38082320"/>
              </p:ext>
            </p:extLst>
          </p:nvPr>
        </p:nvGraphicFramePr>
        <p:xfrm>
          <a:off x="655792" y="6510837"/>
          <a:ext cx="5610151" cy="2422906"/>
        </p:xfrm>
        <a:graphic>
          <a:graphicData uri="http://schemas.openxmlformats.org/drawingml/2006/table">
            <a:tbl>
              <a:tblPr firstRow="1" firstCol="1" bandRow="1"/>
              <a:tblGrid>
                <a:gridCol w="750295">
                  <a:extLst>
                    <a:ext uri="{9D8B030D-6E8A-4147-A177-3AD203B41FA5}">
                      <a16:colId xmlns:a16="http://schemas.microsoft.com/office/drawing/2014/main" val="3805751148"/>
                    </a:ext>
                  </a:extLst>
                </a:gridCol>
                <a:gridCol w="699137">
                  <a:extLst>
                    <a:ext uri="{9D8B030D-6E8A-4147-A177-3AD203B41FA5}">
                      <a16:colId xmlns:a16="http://schemas.microsoft.com/office/drawing/2014/main" val="874292012"/>
                    </a:ext>
                  </a:extLst>
                </a:gridCol>
                <a:gridCol w="699137">
                  <a:extLst>
                    <a:ext uri="{9D8B030D-6E8A-4147-A177-3AD203B41FA5}">
                      <a16:colId xmlns:a16="http://schemas.microsoft.com/office/drawing/2014/main" val="1104205676"/>
                    </a:ext>
                  </a:extLst>
                </a:gridCol>
                <a:gridCol w="647981">
                  <a:extLst>
                    <a:ext uri="{9D8B030D-6E8A-4147-A177-3AD203B41FA5}">
                      <a16:colId xmlns:a16="http://schemas.microsoft.com/office/drawing/2014/main" val="632710005"/>
                    </a:ext>
                  </a:extLst>
                </a:gridCol>
                <a:gridCol w="647981">
                  <a:extLst>
                    <a:ext uri="{9D8B030D-6E8A-4147-A177-3AD203B41FA5}">
                      <a16:colId xmlns:a16="http://schemas.microsoft.com/office/drawing/2014/main" val="3821120199"/>
                    </a:ext>
                  </a:extLst>
                </a:gridCol>
                <a:gridCol w="1082810">
                  <a:extLst>
                    <a:ext uri="{9D8B030D-6E8A-4147-A177-3AD203B41FA5}">
                      <a16:colId xmlns:a16="http://schemas.microsoft.com/office/drawing/2014/main" val="156000030"/>
                    </a:ext>
                  </a:extLst>
                </a:gridCol>
                <a:gridCol w="1082810">
                  <a:extLst>
                    <a:ext uri="{9D8B030D-6E8A-4147-A177-3AD203B41FA5}">
                      <a16:colId xmlns:a16="http://schemas.microsoft.com/office/drawing/2014/main" val="3033852037"/>
                    </a:ext>
                  </a:extLst>
                </a:gridCol>
              </a:tblGrid>
              <a:tr h="173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 2023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FR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LT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 err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</a:t>
                      </a: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RM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314975"/>
                  </a:ext>
                </a:extLst>
              </a:tr>
              <a:tr h="8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tipologia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tipologia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tipologia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97606"/>
                  </a:ext>
                </a:extLst>
              </a:tr>
              <a:tr h="441839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</a:t>
                      </a:r>
                      <a:br>
                        <a:rPr lang="it-IT" sz="8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8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ordinarie SGS </a:t>
                      </a:r>
                      <a:br>
                        <a:rPr lang="it-IT" sz="8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8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soglia superiore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Produzione e distribuzione esplosivi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Produzione sostanze chimiche organiche oleose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Depositi GPL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280596"/>
                  </a:ext>
                </a:extLst>
              </a:tr>
              <a:tr h="845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Deposito di combustibili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Depositi combustibili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45732"/>
                  </a:ext>
                </a:extLst>
              </a:tr>
              <a:tr h="1738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Produzione e distribuzione esplosivi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01503"/>
                  </a:ext>
                </a:extLst>
              </a:tr>
              <a:tr h="845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292396"/>
                  </a:ext>
                </a:extLst>
              </a:tr>
              <a:tr h="35251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SGS </a:t>
                      </a:r>
                      <a:br>
                        <a:rPr lang="it-IT" sz="8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80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soglia inferiore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Stoccaggio e distribuzione all'ingrosso e dettaglio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Altre attività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Impianti di depurazione/produzione gas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276256"/>
                  </a:ext>
                </a:extLst>
              </a:tr>
              <a:tr h="2631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Deposito e fabbricazione </a:t>
                      </a:r>
                      <a:b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esplosivi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Stoccaggio combustibili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104157"/>
                  </a:ext>
                </a:extLst>
              </a:tr>
            </a:tbl>
          </a:graphicData>
        </a:graphic>
      </p:graphicFrame>
      <p:graphicFrame>
        <p:nvGraphicFramePr>
          <p:cNvPr id="117" name="Grafico 1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3060268"/>
              </p:ext>
            </p:extLst>
          </p:nvPr>
        </p:nvGraphicFramePr>
        <p:xfrm>
          <a:off x="972269" y="1369492"/>
          <a:ext cx="1938247" cy="1285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8" name="Grafico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899448"/>
              </p:ext>
            </p:extLst>
          </p:nvPr>
        </p:nvGraphicFramePr>
        <p:xfrm>
          <a:off x="4092134" y="1283039"/>
          <a:ext cx="1939134" cy="14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7" name="Grafico 1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1892818"/>
              </p:ext>
            </p:extLst>
          </p:nvPr>
        </p:nvGraphicFramePr>
        <p:xfrm>
          <a:off x="-292841" y="3185957"/>
          <a:ext cx="6934200" cy="26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8" name="object 8"/>
          <p:cNvSpPr/>
          <p:nvPr/>
        </p:nvSpPr>
        <p:spPr>
          <a:xfrm>
            <a:off x="370074" y="857531"/>
            <a:ext cx="360045" cy="5715635"/>
          </a:xfrm>
          <a:custGeom>
            <a:avLst/>
            <a:gdLst/>
            <a:ahLst/>
            <a:cxnLst/>
            <a:rect l="l" t="t" r="r" b="b"/>
            <a:pathLst>
              <a:path w="360045" h="5715634">
                <a:moveTo>
                  <a:pt x="359994" y="5480507"/>
                </a:moveTo>
                <a:lnTo>
                  <a:pt x="0" y="5245697"/>
                </a:lnTo>
                <a:lnTo>
                  <a:pt x="0" y="5715330"/>
                </a:lnTo>
                <a:lnTo>
                  <a:pt x="359994" y="5480507"/>
                </a:lnTo>
                <a:close/>
              </a:path>
              <a:path w="360045" h="5715634">
                <a:moveTo>
                  <a:pt x="359994" y="2073084"/>
                </a:moveTo>
                <a:lnTo>
                  <a:pt x="0" y="1838274"/>
                </a:lnTo>
                <a:lnTo>
                  <a:pt x="12" y="2307907"/>
                </a:lnTo>
                <a:lnTo>
                  <a:pt x="359994" y="2073084"/>
                </a:lnTo>
                <a:close/>
              </a:path>
              <a:path w="360045" h="5715634">
                <a:moveTo>
                  <a:pt x="359994" y="234810"/>
                </a:moveTo>
                <a:lnTo>
                  <a:pt x="0" y="0"/>
                </a:lnTo>
                <a:lnTo>
                  <a:pt x="0" y="469633"/>
                </a:lnTo>
                <a:lnTo>
                  <a:pt x="359994" y="23481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9"/>
          <p:cNvSpPr/>
          <p:nvPr/>
        </p:nvSpPr>
        <p:spPr>
          <a:xfrm>
            <a:off x="6583300" y="414585"/>
            <a:ext cx="471170" cy="385445"/>
          </a:xfrm>
          <a:custGeom>
            <a:avLst/>
            <a:gdLst/>
            <a:ahLst/>
            <a:cxnLst/>
            <a:rect l="l" t="t" r="r" b="b"/>
            <a:pathLst>
              <a:path w="471170" h="385445">
                <a:moveTo>
                  <a:pt x="2217" y="62151"/>
                </a:moveTo>
                <a:lnTo>
                  <a:pt x="2217" y="267050"/>
                </a:lnTo>
                <a:lnTo>
                  <a:pt x="0" y="385284"/>
                </a:lnTo>
                <a:lnTo>
                  <a:pt x="470341" y="385284"/>
                </a:lnTo>
                <a:lnTo>
                  <a:pt x="470407" y="353892"/>
                </a:lnTo>
                <a:lnTo>
                  <a:pt x="243365" y="353892"/>
                </a:lnTo>
                <a:lnTo>
                  <a:pt x="215522" y="350230"/>
                </a:lnTo>
                <a:lnTo>
                  <a:pt x="189475" y="339742"/>
                </a:lnTo>
                <a:lnTo>
                  <a:pt x="225522" y="274596"/>
                </a:lnTo>
                <a:lnTo>
                  <a:pt x="470574" y="274596"/>
                </a:lnTo>
                <a:lnTo>
                  <a:pt x="470592" y="265704"/>
                </a:lnTo>
                <a:lnTo>
                  <a:pt x="243503" y="265704"/>
                </a:lnTo>
                <a:lnTo>
                  <a:pt x="234794" y="263945"/>
                </a:lnTo>
                <a:lnTo>
                  <a:pt x="227682" y="259150"/>
                </a:lnTo>
                <a:lnTo>
                  <a:pt x="222886" y="252038"/>
                </a:lnTo>
                <a:lnTo>
                  <a:pt x="221197" y="243671"/>
                </a:lnTo>
                <a:lnTo>
                  <a:pt x="221190" y="243024"/>
                </a:lnTo>
                <a:lnTo>
                  <a:pt x="132739" y="243024"/>
                </a:lnTo>
                <a:lnTo>
                  <a:pt x="136831" y="213887"/>
                </a:lnTo>
                <a:lnTo>
                  <a:pt x="147962" y="187690"/>
                </a:lnTo>
                <a:lnTo>
                  <a:pt x="165111" y="165452"/>
                </a:lnTo>
                <a:lnTo>
                  <a:pt x="187261" y="148192"/>
                </a:lnTo>
                <a:lnTo>
                  <a:pt x="299880" y="148192"/>
                </a:lnTo>
                <a:lnTo>
                  <a:pt x="299967" y="148043"/>
                </a:lnTo>
                <a:lnTo>
                  <a:pt x="470839" y="148043"/>
                </a:lnTo>
                <a:lnTo>
                  <a:pt x="470867" y="134713"/>
                </a:lnTo>
                <a:lnTo>
                  <a:pt x="118494" y="134713"/>
                </a:lnTo>
                <a:lnTo>
                  <a:pt x="2217" y="62151"/>
                </a:lnTo>
                <a:close/>
              </a:path>
              <a:path w="471170" h="385445">
                <a:moveTo>
                  <a:pt x="470573" y="274892"/>
                </a:moveTo>
                <a:lnTo>
                  <a:pt x="261479" y="274892"/>
                </a:lnTo>
                <a:lnTo>
                  <a:pt x="298864" y="339265"/>
                </a:lnTo>
                <a:lnTo>
                  <a:pt x="271610" y="350359"/>
                </a:lnTo>
                <a:lnTo>
                  <a:pt x="243365" y="353892"/>
                </a:lnTo>
                <a:lnTo>
                  <a:pt x="470407" y="353892"/>
                </a:lnTo>
                <a:lnTo>
                  <a:pt x="470573" y="274892"/>
                </a:lnTo>
                <a:close/>
              </a:path>
              <a:path w="471170" h="385445">
                <a:moveTo>
                  <a:pt x="470574" y="274596"/>
                </a:moveTo>
                <a:lnTo>
                  <a:pt x="225522" y="274596"/>
                </a:lnTo>
                <a:lnTo>
                  <a:pt x="234055" y="278131"/>
                </a:lnTo>
                <a:lnTo>
                  <a:pt x="243193" y="279439"/>
                </a:lnTo>
                <a:lnTo>
                  <a:pt x="252485" y="278400"/>
                </a:lnTo>
                <a:lnTo>
                  <a:pt x="261479" y="274892"/>
                </a:lnTo>
                <a:lnTo>
                  <a:pt x="470573" y="274892"/>
                </a:lnTo>
                <a:lnTo>
                  <a:pt x="470574" y="274596"/>
                </a:lnTo>
                <a:close/>
              </a:path>
              <a:path w="471170" h="385445">
                <a:moveTo>
                  <a:pt x="271568" y="220953"/>
                </a:moveTo>
                <a:lnTo>
                  <a:pt x="243503" y="220953"/>
                </a:lnTo>
                <a:lnTo>
                  <a:pt x="252212" y="222711"/>
                </a:lnTo>
                <a:lnTo>
                  <a:pt x="259324" y="227507"/>
                </a:lnTo>
                <a:lnTo>
                  <a:pt x="264119" y="234619"/>
                </a:lnTo>
                <a:lnTo>
                  <a:pt x="265816" y="243024"/>
                </a:lnTo>
                <a:lnTo>
                  <a:pt x="265809" y="243671"/>
                </a:lnTo>
                <a:lnTo>
                  <a:pt x="264119" y="252038"/>
                </a:lnTo>
                <a:lnTo>
                  <a:pt x="259324" y="259150"/>
                </a:lnTo>
                <a:lnTo>
                  <a:pt x="252212" y="263945"/>
                </a:lnTo>
                <a:lnTo>
                  <a:pt x="243503" y="265704"/>
                </a:lnTo>
                <a:lnTo>
                  <a:pt x="470592" y="265704"/>
                </a:lnTo>
                <a:lnTo>
                  <a:pt x="470638" y="243671"/>
                </a:lnTo>
                <a:lnTo>
                  <a:pt x="279568" y="243671"/>
                </a:lnTo>
                <a:lnTo>
                  <a:pt x="278465" y="234499"/>
                </a:lnTo>
                <a:lnTo>
                  <a:pt x="275123" y="225892"/>
                </a:lnTo>
                <a:lnTo>
                  <a:pt x="271568" y="220953"/>
                </a:lnTo>
                <a:close/>
              </a:path>
              <a:path w="471170" h="385445">
                <a:moveTo>
                  <a:pt x="470839" y="148043"/>
                </a:moveTo>
                <a:lnTo>
                  <a:pt x="299967" y="148043"/>
                </a:lnTo>
                <a:lnTo>
                  <a:pt x="322999" y="166353"/>
                </a:lnTo>
                <a:lnTo>
                  <a:pt x="339926" y="189238"/>
                </a:lnTo>
                <a:lnTo>
                  <a:pt x="350387" y="215300"/>
                </a:lnTo>
                <a:lnTo>
                  <a:pt x="354022" y="243142"/>
                </a:lnTo>
                <a:lnTo>
                  <a:pt x="279568" y="243671"/>
                </a:lnTo>
                <a:lnTo>
                  <a:pt x="470638" y="243671"/>
                </a:lnTo>
                <a:lnTo>
                  <a:pt x="470839" y="148043"/>
                </a:lnTo>
                <a:close/>
              </a:path>
              <a:path w="471170" h="385445">
                <a:moveTo>
                  <a:pt x="299880" y="148192"/>
                </a:moveTo>
                <a:lnTo>
                  <a:pt x="187261" y="148192"/>
                </a:lnTo>
                <a:lnTo>
                  <a:pt x="225493" y="212078"/>
                </a:lnTo>
                <a:lnTo>
                  <a:pt x="218152" y="217684"/>
                </a:lnTo>
                <a:lnTo>
                  <a:pt x="212430" y="224931"/>
                </a:lnTo>
                <a:lnTo>
                  <a:pt x="208661" y="233488"/>
                </a:lnTo>
                <a:lnTo>
                  <a:pt x="207178" y="243024"/>
                </a:lnTo>
                <a:lnTo>
                  <a:pt x="221190" y="243024"/>
                </a:lnTo>
                <a:lnTo>
                  <a:pt x="222886" y="234619"/>
                </a:lnTo>
                <a:lnTo>
                  <a:pt x="227682" y="227507"/>
                </a:lnTo>
                <a:lnTo>
                  <a:pt x="234794" y="222711"/>
                </a:lnTo>
                <a:lnTo>
                  <a:pt x="243503" y="220953"/>
                </a:lnTo>
                <a:lnTo>
                  <a:pt x="271568" y="220953"/>
                </a:lnTo>
                <a:lnTo>
                  <a:pt x="269662" y="218304"/>
                </a:lnTo>
                <a:lnTo>
                  <a:pt x="262197" y="212187"/>
                </a:lnTo>
                <a:lnTo>
                  <a:pt x="299880" y="148192"/>
                </a:lnTo>
                <a:close/>
              </a:path>
              <a:path w="471170" h="385445">
                <a:moveTo>
                  <a:pt x="118494" y="62151"/>
                </a:moveTo>
                <a:lnTo>
                  <a:pt x="118494" y="134713"/>
                </a:lnTo>
                <a:lnTo>
                  <a:pt x="234179" y="134713"/>
                </a:lnTo>
                <a:lnTo>
                  <a:pt x="118494" y="62151"/>
                </a:lnTo>
                <a:close/>
              </a:path>
              <a:path w="471170" h="385445">
                <a:moveTo>
                  <a:pt x="234179" y="62151"/>
                </a:moveTo>
                <a:lnTo>
                  <a:pt x="234179" y="134713"/>
                </a:lnTo>
                <a:lnTo>
                  <a:pt x="346889" y="134713"/>
                </a:lnTo>
                <a:lnTo>
                  <a:pt x="234179" y="62151"/>
                </a:lnTo>
                <a:close/>
              </a:path>
              <a:path w="471170" h="385445">
                <a:moveTo>
                  <a:pt x="471149" y="0"/>
                </a:moveTo>
                <a:lnTo>
                  <a:pt x="397744" y="0"/>
                </a:lnTo>
                <a:lnTo>
                  <a:pt x="346889" y="134713"/>
                </a:lnTo>
                <a:lnTo>
                  <a:pt x="470867" y="134713"/>
                </a:lnTo>
                <a:lnTo>
                  <a:pt x="471149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0" name="object 1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10794" y="9792212"/>
            <a:ext cx="539990" cy="540004"/>
          </a:xfrm>
          <a:prstGeom prst="rect">
            <a:avLst/>
          </a:prstGeom>
        </p:spPr>
      </p:pic>
      <p:sp>
        <p:nvSpPr>
          <p:cNvPr id="131" name="object 17"/>
          <p:cNvSpPr/>
          <p:nvPr/>
        </p:nvSpPr>
        <p:spPr>
          <a:xfrm>
            <a:off x="655792" y="9108463"/>
            <a:ext cx="5610151" cy="1069975"/>
          </a:xfrm>
          <a:custGeom>
            <a:avLst/>
            <a:gdLst/>
            <a:ahLst/>
            <a:cxnLst/>
            <a:rect l="l" t="t" r="r" b="b"/>
            <a:pathLst>
              <a:path w="5547360" h="1069975">
                <a:moveTo>
                  <a:pt x="0" y="0"/>
                </a:moveTo>
                <a:lnTo>
                  <a:pt x="5547131" y="0"/>
                </a:lnTo>
              </a:path>
              <a:path w="5547360" h="1069975">
                <a:moveTo>
                  <a:pt x="0" y="1069441"/>
                </a:moveTo>
                <a:lnTo>
                  <a:pt x="5547131" y="1069441"/>
                </a:lnTo>
              </a:path>
            </a:pathLst>
          </a:custGeom>
          <a:ln w="50800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337" y="0"/>
            <a:ext cx="7009765" cy="900430"/>
            <a:chOff x="10337" y="0"/>
            <a:chExt cx="7009765" cy="900430"/>
          </a:xfrm>
        </p:grpSpPr>
        <p:sp>
          <p:nvSpPr>
            <p:cNvPr id="3" name="object 3"/>
            <p:cNvSpPr/>
            <p:nvPr/>
          </p:nvSpPr>
          <p:spPr>
            <a:xfrm>
              <a:off x="10337" y="0"/>
              <a:ext cx="7009765" cy="900430"/>
            </a:xfrm>
            <a:custGeom>
              <a:avLst/>
              <a:gdLst/>
              <a:ahLst/>
              <a:cxnLst/>
              <a:rect l="l" t="t" r="r" b="b"/>
              <a:pathLst>
                <a:path w="7009765" h="900430">
                  <a:moveTo>
                    <a:pt x="0" y="0"/>
                  </a:moveTo>
                  <a:lnTo>
                    <a:pt x="7009650" y="0"/>
                  </a:lnTo>
                  <a:lnTo>
                    <a:pt x="7009650" y="900000"/>
                  </a:lnTo>
                  <a:lnTo>
                    <a:pt x="0" y="90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5324" y="0"/>
              <a:ext cx="1435100" cy="900430"/>
            </a:xfrm>
            <a:custGeom>
              <a:avLst/>
              <a:gdLst/>
              <a:ahLst/>
              <a:cxnLst/>
              <a:rect l="l" t="t" r="r" b="b"/>
              <a:pathLst>
                <a:path w="1435100" h="900430">
                  <a:moveTo>
                    <a:pt x="3491" y="88219"/>
                  </a:moveTo>
                  <a:lnTo>
                    <a:pt x="3491" y="713792"/>
                  </a:lnTo>
                  <a:lnTo>
                    <a:pt x="0" y="900000"/>
                  </a:lnTo>
                  <a:lnTo>
                    <a:pt x="594976" y="900000"/>
                  </a:lnTo>
                  <a:lnTo>
                    <a:pt x="685263" y="736835"/>
                  </a:lnTo>
                  <a:lnTo>
                    <a:pt x="1433423" y="736835"/>
                  </a:lnTo>
                  <a:lnTo>
                    <a:pt x="1433480" y="709685"/>
                  </a:lnTo>
                  <a:lnTo>
                    <a:pt x="740157" y="709685"/>
                  </a:lnTo>
                  <a:lnTo>
                    <a:pt x="713566" y="704316"/>
                  </a:lnTo>
                  <a:lnTo>
                    <a:pt x="691852" y="689676"/>
                  </a:lnTo>
                  <a:lnTo>
                    <a:pt x="677212" y="667961"/>
                  </a:lnTo>
                  <a:lnTo>
                    <a:pt x="671843" y="641370"/>
                  </a:lnTo>
                  <a:lnTo>
                    <a:pt x="672031" y="640442"/>
                  </a:lnTo>
                  <a:lnTo>
                    <a:pt x="401984" y="640442"/>
                  </a:lnTo>
                  <a:lnTo>
                    <a:pt x="406312" y="588691"/>
                  </a:lnTo>
                  <a:lnTo>
                    <a:pt x="418091" y="539436"/>
                  </a:lnTo>
                  <a:lnTo>
                    <a:pt x="436742" y="493256"/>
                  </a:lnTo>
                  <a:lnTo>
                    <a:pt x="461683" y="450732"/>
                  </a:lnTo>
                  <a:lnTo>
                    <a:pt x="492335" y="412446"/>
                  </a:lnTo>
                  <a:lnTo>
                    <a:pt x="528117" y="378978"/>
                  </a:lnTo>
                  <a:lnTo>
                    <a:pt x="568449" y="350910"/>
                  </a:lnTo>
                  <a:lnTo>
                    <a:pt x="912284" y="350910"/>
                  </a:lnTo>
                  <a:lnTo>
                    <a:pt x="912550" y="350457"/>
                  </a:lnTo>
                  <a:lnTo>
                    <a:pt x="1434234" y="350457"/>
                  </a:lnTo>
                  <a:lnTo>
                    <a:pt x="1434319" y="309758"/>
                  </a:lnTo>
                  <a:lnTo>
                    <a:pt x="358495" y="309758"/>
                  </a:lnTo>
                  <a:lnTo>
                    <a:pt x="3491" y="88219"/>
                  </a:lnTo>
                  <a:close/>
                </a:path>
                <a:path w="1435100" h="900430">
                  <a:moveTo>
                    <a:pt x="1433421" y="737739"/>
                  </a:moveTo>
                  <a:lnTo>
                    <a:pt x="795038" y="737739"/>
                  </a:lnTo>
                  <a:lnTo>
                    <a:pt x="889275" y="900000"/>
                  </a:lnTo>
                  <a:lnTo>
                    <a:pt x="1433081" y="900000"/>
                  </a:lnTo>
                  <a:lnTo>
                    <a:pt x="1433421" y="737739"/>
                  </a:lnTo>
                  <a:close/>
                </a:path>
                <a:path w="1435100" h="900430">
                  <a:moveTo>
                    <a:pt x="1433423" y="736835"/>
                  </a:moveTo>
                  <a:lnTo>
                    <a:pt x="685263" y="736835"/>
                  </a:lnTo>
                  <a:lnTo>
                    <a:pt x="711312" y="747625"/>
                  </a:lnTo>
                  <a:lnTo>
                    <a:pt x="739211" y="751619"/>
                  </a:lnTo>
                  <a:lnTo>
                    <a:pt x="767580" y="748447"/>
                  </a:lnTo>
                  <a:lnTo>
                    <a:pt x="795038" y="737739"/>
                  </a:lnTo>
                  <a:lnTo>
                    <a:pt x="1433421" y="737739"/>
                  </a:lnTo>
                  <a:lnTo>
                    <a:pt x="1433423" y="736835"/>
                  </a:lnTo>
                  <a:close/>
                </a:path>
                <a:path w="1435100" h="900430">
                  <a:moveTo>
                    <a:pt x="825846" y="573057"/>
                  </a:moveTo>
                  <a:lnTo>
                    <a:pt x="740157" y="573057"/>
                  </a:lnTo>
                  <a:lnTo>
                    <a:pt x="766748" y="578425"/>
                  </a:lnTo>
                  <a:lnTo>
                    <a:pt x="788462" y="593065"/>
                  </a:lnTo>
                  <a:lnTo>
                    <a:pt x="803103" y="614780"/>
                  </a:lnTo>
                  <a:lnTo>
                    <a:pt x="808471" y="641370"/>
                  </a:lnTo>
                  <a:lnTo>
                    <a:pt x="803103" y="667961"/>
                  </a:lnTo>
                  <a:lnTo>
                    <a:pt x="788462" y="689676"/>
                  </a:lnTo>
                  <a:lnTo>
                    <a:pt x="766748" y="704316"/>
                  </a:lnTo>
                  <a:lnTo>
                    <a:pt x="740157" y="709685"/>
                  </a:lnTo>
                  <a:lnTo>
                    <a:pt x="1433480" y="709685"/>
                  </a:lnTo>
                  <a:lnTo>
                    <a:pt x="1433621" y="642416"/>
                  </a:lnTo>
                  <a:lnTo>
                    <a:pt x="850268" y="642416"/>
                  </a:lnTo>
                  <a:lnTo>
                    <a:pt x="846898" y="614414"/>
                  </a:lnTo>
                  <a:lnTo>
                    <a:pt x="836698" y="588136"/>
                  </a:lnTo>
                  <a:lnTo>
                    <a:pt x="825846" y="573057"/>
                  </a:lnTo>
                  <a:close/>
                </a:path>
                <a:path w="1435100" h="900430">
                  <a:moveTo>
                    <a:pt x="1434234" y="350457"/>
                  </a:moveTo>
                  <a:lnTo>
                    <a:pt x="912550" y="350457"/>
                  </a:lnTo>
                  <a:lnTo>
                    <a:pt x="954950" y="380442"/>
                  </a:lnTo>
                  <a:lnTo>
                    <a:pt x="991418" y="415584"/>
                  </a:lnTo>
                  <a:lnTo>
                    <a:pt x="1021748" y="455088"/>
                  </a:lnTo>
                  <a:lnTo>
                    <a:pt x="1045734" y="498157"/>
                  </a:lnTo>
                  <a:lnTo>
                    <a:pt x="1063172" y="543997"/>
                  </a:lnTo>
                  <a:lnTo>
                    <a:pt x="1073857" y="591810"/>
                  </a:lnTo>
                  <a:lnTo>
                    <a:pt x="1077582" y="640802"/>
                  </a:lnTo>
                  <a:lnTo>
                    <a:pt x="850268" y="642416"/>
                  </a:lnTo>
                  <a:lnTo>
                    <a:pt x="1433621" y="642416"/>
                  </a:lnTo>
                  <a:lnTo>
                    <a:pt x="1434234" y="350457"/>
                  </a:lnTo>
                  <a:close/>
                </a:path>
                <a:path w="1435100" h="900430">
                  <a:moveTo>
                    <a:pt x="912284" y="350910"/>
                  </a:moveTo>
                  <a:lnTo>
                    <a:pt x="568449" y="350910"/>
                  </a:lnTo>
                  <a:lnTo>
                    <a:pt x="685172" y="545959"/>
                  </a:lnTo>
                  <a:lnTo>
                    <a:pt x="662759" y="563077"/>
                  </a:lnTo>
                  <a:lnTo>
                    <a:pt x="645290" y="585203"/>
                  </a:lnTo>
                  <a:lnTo>
                    <a:pt x="633784" y="611327"/>
                  </a:lnTo>
                  <a:lnTo>
                    <a:pt x="629258" y="640442"/>
                  </a:lnTo>
                  <a:lnTo>
                    <a:pt x="672031" y="640442"/>
                  </a:lnTo>
                  <a:lnTo>
                    <a:pt x="677212" y="614780"/>
                  </a:lnTo>
                  <a:lnTo>
                    <a:pt x="691852" y="593065"/>
                  </a:lnTo>
                  <a:lnTo>
                    <a:pt x="713566" y="578425"/>
                  </a:lnTo>
                  <a:lnTo>
                    <a:pt x="740157" y="573057"/>
                  </a:lnTo>
                  <a:lnTo>
                    <a:pt x="825846" y="573057"/>
                  </a:lnTo>
                  <a:lnTo>
                    <a:pt x="820024" y="564968"/>
                  </a:lnTo>
                  <a:lnTo>
                    <a:pt x="797234" y="546294"/>
                  </a:lnTo>
                  <a:lnTo>
                    <a:pt x="912284" y="350910"/>
                  </a:lnTo>
                  <a:close/>
                </a:path>
                <a:path w="1435100" h="900430">
                  <a:moveTo>
                    <a:pt x="358495" y="88219"/>
                  </a:moveTo>
                  <a:lnTo>
                    <a:pt x="358495" y="309758"/>
                  </a:lnTo>
                  <a:lnTo>
                    <a:pt x="711690" y="309758"/>
                  </a:lnTo>
                  <a:lnTo>
                    <a:pt x="358495" y="88219"/>
                  </a:lnTo>
                  <a:close/>
                </a:path>
                <a:path w="1435100" h="900430">
                  <a:moveTo>
                    <a:pt x="711690" y="88219"/>
                  </a:moveTo>
                  <a:lnTo>
                    <a:pt x="711690" y="309758"/>
                  </a:lnTo>
                  <a:lnTo>
                    <a:pt x="1055805" y="309758"/>
                  </a:lnTo>
                  <a:lnTo>
                    <a:pt x="711690" y="88219"/>
                  </a:lnTo>
                  <a:close/>
                </a:path>
                <a:path w="1435100" h="900430">
                  <a:moveTo>
                    <a:pt x="1434969" y="0"/>
                  </a:moveTo>
                  <a:lnTo>
                    <a:pt x="1172741" y="0"/>
                  </a:lnTo>
                  <a:lnTo>
                    <a:pt x="1055805" y="309758"/>
                  </a:lnTo>
                  <a:lnTo>
                    <a:pt x="1434319" y="309758"/>
                  </a:lnTo>
                  <a:lnTo>
                    <a:pt x="1434969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474591" y="650152"/>
            <a:ext cx="32118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84835">
              <a:lnSpc>
                <a:spcPct val="100000"/>
              </a:lnSpc>
              <a:spcBef>
                <a:spcPts val="100"/>
              </a:spcBef>
            </a:pPr>
            <a:r>
              <a:rPr sz="1800" b="1" spc="-220" dirty="0">
                <a:solidFill>
                  <a:srgbClr val="800000"/>
                </a:solidFill>
                <a:latin typeface="Tahoma"/>
                <a:cs typeface="Tahoma"/>
              </a:rPr>
              <a:t>STABILIMENTI</a:t>
            </a:r>
            <a:r>
              <a:rPr sz="1800" b="1" spc="-2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800" b="1" spc="85" dirty="0">
                <a:solidFill>
                  <a:srgbClr val="800000"/>
                </a:solidFill>
                <a:latin typeface="Tahoma"/>
                <a:cs typeface="Tahoma"/>
              </a:rPr>
              <a:t>A</a:t>
            </a:r>
            <a:r>
              <a:rPr sz="1800" b="1" spc="-20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800" b="1" spc="-150" dirty="0">
                <a:solidFill>
                  <a:srgbClr val="800000"/>
                </a:solidFill>
                <a:latin typeface="Tahoma"/>
                <a:cs typeface="Tahoma"/>
              </a:rPr>
              <a:t>RISCHIO </a:t>
            </a:r>
            <a:r>
              <a:rPr sz="1800" b="1" spc="-250" dirty="0">
                <a:solidFill>
                  <a:srgbClr val="800000"/>
                </a:solidFill>
                <a:latin typeface="Tahoma"/>
                <a:cs typeface="Tahoma"/>
              </a:rPr>
              <a:t>DI</a:t>
            </a:r>
            <a:r>
              <a:rPr sz="1800" b="1" spc="2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800" b="1" spc="-175" dirty="0">
                <a:solidFill>
                  <a:srgbClr val="800000"/>
                </a:solidFill>
                <a:latin typeface="Tahoma"/>
                <a:cs typeface="Tahoma"/>
              </a:rPr>
              <a:t>INCIDENTE</a:t>
            </a:r>
            <a:r>
              <a:rPr sz="1800" b="1" spc="2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800" b="1" spc="-180" dirty="0">
                <a:solidFill>
                  <a:srgbClr val="800000"/>
                </a:solidFill>
                <a:latin typeface="Tahoma"/>
                <a:cs typeface="Tahoma"/>
              </a:rPr>
              <a:t>RILEVANTE</a:t>
            </a:r>
            <a:r>
              <a:rPr sz="1800" b="1" spc="2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1800" b="1" spc="-220" dirty="0">
                <a:solidFill>
                  <a:srgbClr val="800000"/>
                </a:solidFill>
                <a:latin typeface="Tahoma"/>
                <a:cs typeface="Tahoma"/>
              </a:rPr>
              <a:t>(RIR)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028546" y="86161"/>
            <a:ext cx="1520190" cy="10372725"/>
            <a:chOff x="6028546" y="86161"/>
            <a:chExt cx="1520190" cy="1037272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28546" y="86161"/>
              <a:ext cx="1519984" cy="1037250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549244" y="656190"/>
              <a:ext cx="471170" cy="385445"/>
            </a:xfrm>
            <a:custGeom>
              <a:avLst/>
              <a:gdLst/>
              <a:ahLst/>
              <a:cxnLst/>
              <a:rect l="l" t="t" r="r" b="b"/>
              <a:pathLst>
                <a:path w="471170" h="385444">
                  <a:moveTo>
                    <a:pt x="2216" y="62149"/>
                  </a:moveTo>
                  <a:lnTo>
                    <a:pt x="2216" y="267049"/>
                  </a:lnTo>
                  <a:lnTo>
                    <a:pt x="0" y="385284"/>
                  </a:lnTo>
                  <a:lnTo>
                    <a:pt x="470340" y="385284"/>
                  </a:lnTo>
                  <a:lnTo>
                    <a:pt x="470406" y="353891"/>
                  </a:lnTo>
                  <a:lnTo>
                    <a:pt x="243364" y="353891"/>
                  </a:lnTo>
                  <a:lnTo>
                    <a:pt x="215521" y="350229"/>
                  </a:lnTo>
                  <a:lnTo>
                    <a:pt x="189473" y="339742"/>
                  </a:lnTo>
                  <a:lnTo>
                    <a:pt x="225522" y="274596"/>
                  </a:lnTo>
                  <a:lnTo>
                    <a:pt x="470572" y="274596"/>
                  </a:lnTo>
                  <a:lnTo>
                    <a:pt x="470591" y="265704"/>
                  </a:lnTo>
                  <a:lnTo>
                    <a:pt x="243502" y="265704"/>
                  </a:lnTo>
                  <a:lnTo>
                    <a:pt x="234792" y="263945"/>
                  </a:lnTo>
                  <a:lnTo>
                    <a:pt x="227680" y="259150"/>
                  </a:lnTo>
                  <a:lnTo>
                    <a:pt x="222885" y="252038"/>
                  </a:lnTo>
                  <a:lnTo>
                    <a:pt x="221196" y="243671"/>
                  </a:lnTo>
                  <a:lnTo>
                    <a:pt x="221188" y="243023"/>
                  </a:lnTo>
                  <a:lnTo>
                    <a:pt x="132737" y="243023"/>
                  </a:lnTo>
                  <a:lnTo>
                    <a:pt x="136831" y="213886"/>
                  </a:lnTo>
                  <a:lnTo>
                    <a:pt x="147961" y="187689"/>
                  </a:lnTo>
                  <a:lnTo>
                    <a:pt x="165111" y="165451"/>
                  </a:lnTo>
                  <a:lnTo>
                    <a:pt x="187261" y="148191"/>
                  </a:lnTo>
                  <a:lnTo>
                    <a:pt x="299880" y="148191"/>
                  </a:lnTo>
                  <a:lnTo>
                    <a:pt x="299967" y="148043"/>
                  </a:lnTo>
                  <a:lnTo>
                    <a:pt x="470838" y="148043"/>
                  </a:lnTo>
                  <a:lnTo>
                    <a:pt x="470865" y="134713"/>
                  </a:lnTo>
                  <a:lnTo>
                    <a:pt x="118493" y="134713"/>
                  </a:lnTo>
                  <a:lnTo>
                    <a:pt x="2216" y="62149"/>
                  </a:lnTo>
                  <a:close/>
                </a:path>
                <a:path w="471170" h="385444">
                  <a:moveTo>
                    <a:pt x="470572" y="274892"/>
                  </a:moveTo>
                  <a:lnTo>
                    <a:pt x="261477" y="274892"/>
                  </a:lnTo>
                  <a:lnTo>
                    <a:pt x="298864" y="339263"/>
                  </a:lnTo>
                  <a:lnTo>
                    <a:pt x="271609" y="350358"/>
                  </a:lnTo>
                  <a:lnTo>
                    <a:pt x="243364" y="353891"/>
                  </a:lnTo>
                  <a:lnTo>
                    <a:pt x="470406" y="353891"/>
                  </a:lnTo>
                  <a:lnTo>
                    <a:pt x="470572" y="274892"/>
                  </a:lnTo>
                  <a:close/>
                </a:path>
                <a:path w="471170" h="385444">
                  <a:moveTo>
                    <a:pt x="470572" y="274596"/>
                  </a:moveTo>
                  <a:lnTo>
                    <a:pt x="225522" y="274596"/>
                  </a:lnTo>
                  <a:lnTo>
                    <a:pt x="234054" y="278131"/>
                  </a:lnTo>
                  <a:lnTo>
                    <a:pt x="243192" y="279439"/>
                  </a:lnTo>
                  <a:lnTo>
                    <a:pt x="252484" y="278400"/>
                  </a:lnTo>
                  <a:lnTo>
                    <a:pt x="261477" y="274892"/>
                  </a:lnTo>
                  <a:lnTo>
                    <a:pt x="470572" y="274892"/>
                  </a:lnTo>
                  <a:lnTo>
                    <a:pt x="470572" y="274596"/>
                  </a:lnTo>
                  <a:close/>
                </a:path>
                <a:path w="471170" h="385444">
                  <a:moveTo>
                    <a:pt x="271568" y="220953"/>
                  </a:moveTo>
                  <a:lnTo>
                    <a:pt x="243502" y="220953"/>
                  </a:lnTo>
                  <a:lnTo>
                    <a:pt x="252212" y="222711"/>
                  </a:lnTo>
                  <a:lnTo>
                    <a:pt x="259324" y="227506"/>
                  </a:lnTo>
                  <a:lnTo>
                    <a:pt x="264119" y="234618"/>
                  </a:lnTo>
                  <a:lnTo>
                    <a:pt x="265816" y="243023"/>
                  </a:lnTo>
                  <a:lnTo>
                    <a:pt x="265809" y="243671"/>
                  </a:lnTo>
                  <a:lnTo>
                    <a:pt x="264119" y="252038"/>
                  </a:lnTo>
                  <a:lnTo>
                    <a:pt x="259324" y="259150"/>
                  </a:lnTo>
                  <a:lnTo>
                    <a:pt x="252212" y="263945"/>
                  </a:lnTo>
                  <a:lnTo>
                    <a:pt x="243502" y="265704"/>
                  </a:lnTo>
                  <a:lnTo>
                    <a:pt x="470591" y="265704"/>
                  </a:lnTo>
                  <a:lnTo>
                    <a:pt x="470637" y="243671"/>
                  </a:lnTo>
                  <a:lnTo>
                    <a:pt x="279567" y="243671"/>
                  </a:lnTo>
                  <a:lnTo>
                    <a:pt x="278464" y="234499"/>
                  </a:lnTo>
                  <a:lnTo>
                    <a:pt x="275123" y="225892"/>
                  </a:lnTo>
                  <a:lnTo>
                    <a:pt x="271568" y="220953"/>
                  </a:lnTo>
                  <a:close/>
                </a:path>
                <a:path w="471170" h="385444">
                  <a:moveTo>
                    <a:pt x="470838" y="148043"/>
                  </a:moveTo>
                  <a:lnTo>
                    <a:pt x="299967" y="148043"/>
                  </a:lnTo>
                  <a:lnTo>
                    <a:pt x="322999" y="166353"/>
                  </a:lnTo>
                  <a:lnTo>
                    <a:pt x="339925" y="189237"/>
                  </a:lnTo>
                  <a:lnTo>
                    <a:pt x="350386" y="215299"/>
                  </a:lnTo>
                  <a:lnTo>
                    <a:pt x="354021" y="243142"/>
                  </a:lnTo>
                  <a:lnTo>
                    <a:pt x="279567" y="243671"/>
                  </a:lnTo>
                  <a:lnTo>
                    <a:pt x="470637" y="243671"/>
                  </a:lnTo>
                  <a:lnTo>
                    <a:pt x="470838" y="148043"/>
                  </a:lnTo>
                  <a:close/>
                </a:path>
                <a:path w="471170" h="385444">
                  <a:moveTo>
                    <a:pt x="299880" y="148191"/>
                  </a:moveTo>
                  <a:lnTo>
                    <a:pt x="187261" y="148191"/>
                  </a:lnTo>
                  <a:lnTo>
                    <a:pt x="225492" y="212077"/>
                  </a:lnTo>
                  <a:lnTo>
                    <a:pt x="218151" y="217684"/>
                  </a:lnTo>
                  <a:lnTo>
                    <a:pt x="212429" y="224930"/>
                  </a:lnTo>
                  <a:lnTo>
                    <a:pt x="208661" y="233487"/>
                  </a:lnTo>
                  <a:lnTo>
                    <a:pt x="207178" y="243023"/>
                  </a:lnTo>
                  <a:lnTo>
                    <a:pt x="221188" y="243023"/>
                  </a:lnTo>
                  <a:lnTo>
                    <a:pt x="222885" y="234618"/>
                  </a:lnTo>
                  <a:lnTo>
                    <a:pt x="227680" y="227506"/>
                  </a:lnTo>
                  <a:lnTo>
                    <a:pt x="234792" y="222711"/>
                  </a:lnTo>
                  <a:lnTo>
                    <a:pt x="243502" y="220953"/>
                  </a:lnTo>
                  <a:lnTo>
                    <a:pt x="271568" y="220953"/>
                  </a:lnTo>
                  <a:lnTo>
                    <a:pt x="269661" y="218303"/>
                  </a:lnTo>
                  <a:lnTo>
                    <a:pt x="262196" y="212186"/>
                  </a:lnTo>
                  <a:lnTo>
                    <a:pt x="299880" y="148191"/>
                  </a:lnTo>
                  <a:close/>
                </a:path>
                <a:path w="471170" h="385444">
                  <a:moveTo>
                    <a:pt x="118493" y="62149"/>
                  </a:moveTo>
                  <a:lnTo>
                    <a:pt x="118493" y="134713"/>
                  </a:lnTo>
                  <a:lnTo>
                    <a:pt x="234177" y="134713"/>
                  </a:lnTo>
                  <a:lnTo>
                    <a:pt x="118493" y="62149"/>
                  </a:lnTo>
                  <a:close/>
                </a:path>
                <a:path w="471170" h="385444">
                  <a:moveTo>
                    <a:pt x="234177" y="62149"/>
                  </a:moveTo>
                  <a:lnTo>
                    <a:pt x="234177" y="134713"/>
                  </a:lnTo>
                  <a:lnTo>
                    <a:pt x="346889" y="134713"/>
                  </a:lnTo>
                  <a:lnTo>
                    <a:pt x="234177" y="62149"/>
                  </a:lnTo>
                  <a:close/>
                </a:path>
                <a:path w="471170" h="385444">
                  <a:moveTo>
                    <a:pt x="471148" y="0"/>
                  </a:moveTo>
                  <a:lnTo>
                    <a:pt x="397744" y="0"/>
                  </a:lnTo>
                  <a:lnTo>
                    <a:pt x="346889" y="134713"/>
                  </a:lnTo>
                  <a:lnTo>
                    <a:pt x="470865" y="134713"/>
                  </a:lnTo>
                  <a:lnTo>
                    <a:pt x="471148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07294" y="1398727"/>
            <a:ext cx="5786120" cy="8163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Un’industria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35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rischio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incidente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rilevante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è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uno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stabilimento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cui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vi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è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presenza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reale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prevista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so-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stanze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pericolose,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vale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25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dire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che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possono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ragionevolmente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generarsi,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caso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perdita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controllo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dei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processi,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quantità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tali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25" dirty="0">
                <a:solidFill>
                  <a:srgbClr val="262526"/>
                </a:solidFill>
                <a:latin typeface="Tahoma"/>
                <a:cs typeface="Tahoma"/>
              </a:rPr>
              <a:t>da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superare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determinate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soglie.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detenzione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l’uso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grandi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quantità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so-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stanze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con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caratteristiche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tali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25" dirty="0">
                <a:solidFill>
                  <a:srgbClr val="262526"/>
                </a:solidFill>
                <a:latin typeface="Tahoma"/>
                <a:cs typeface="Tahoma"/>
              </a:rPr>
              <a:t>da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essere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classificate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14" dirty="0">
                <a:solidFill>
                  <a:srgbClr val="262526"/>
                </a:solidFill>
                <a:latin typeface="Tahoma"/>
                <a:cs typeface="Tahoma"/>
              </a:rPr>
              <a:t>come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tossiche,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infiammabili,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esplosive,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comburenti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50" dirty="0">
                <a:solidFill>
                  <a:srgbClr val="262526"/>
                </a:solidFill>
                <a:latin typeface="Tahoma"/>
                <a:cs typeface="Tahoma"/>
              </a:rPr>
              <a:t>e 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pericolose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l’ambiente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possono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portare,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infatti,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alla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possibile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evoluzione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non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controllata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un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incidente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con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conseguenze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pericolose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sia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l’uomo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sia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l’ambiente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circostante.</a:t>
            </a:r>
            <a:endParaRPr sz="900" dirty="0">
              <a:latin typeface="Tahoma"/>
              <a:cs typeface="Tahoma"/>
            </a:endParaRPr>
          </a:p>
          <a:p>
            <a:pPr marL="12700" marR="5080" indent="-635" algn="just">
              <a:lnSpc>
                <a:spcPct val="100000"/>
              </a:lnSpc>
            </a:pP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normativa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settore,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al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fine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ridurre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la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probabilità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accadimento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degli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incidenti,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prevede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che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50" dirty="0">
                <a:solidFill>
                  <a:srgbClr val="262526"/>
                </a:solidFill>
                <a:latin typeface="Tahoma"/>
                <a:cs typeface="Tahoma"/>
              </a:rPr>
              <a:t>i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gestori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degli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classificati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35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rischio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incidente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rilevante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adempiano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35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specifici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obblighi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che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gli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siano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sottoposti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25" dirty="0">
                <a:solidFill>
                  <a:srgbClr val="262526"/>
                </a:solidFill>
                <a:latin typeface="Tahoma"/>
                <a:cs typeface="Tahoma"/>
              </a:rPr>
              <a:t>ad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appositi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controlli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ispezioni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25" dirty="0">
                <a:solidFill>
                  <a:srgbClr val="262526"/>
                </a:solidFill>
                <a:latin typeface="Tahoma"/>
                <a:cs typeface="Tahoma"/>
              </a:rPr>
              <a:t>da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parte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della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pubblica</a:t>
            </a:r>
            <a:r>
              <a:rPr sz="900" spc="1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autorità.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L’Italia,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con</a:t>
            </a:r>
            <a:r>
              <a:rPr sz="900" spc="-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5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decreto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legislativo n.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105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26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giugno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2015,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ha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recepito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direttiva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2012/18/UE (Seveso </a:t>
            </a:r>
            <a:r>
              <a:rPr lang="it-IT" sz="900" dirty="0" smtClean="0">
                <a:solidFill>
                  <a:srgbClr val="262526"/>
                </a:solidFill>
                <a:latin typeface="Tahoma"/>
                <a:cs typeface="Tahoma"/>
              </a:rPr>
              <a:t>III</a:t>
            </a:r>
            <a:r>
              <a:rPr sz="900" spc="-120" dirty="0" smtClean="0">
                <a:solidFill>
                  <a:srgbClr val="262526"/>
                </a:solidFill>
                <a:latin typeface="Tahoma"/>
                <a:cs typeface="Tahoma"/>
              </a:rPr>
              <a:t>),</a:t>
            </a:r>
            <a:r>
              <a:rPr sz="900" spc="50" dirty="0" smtClean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relativa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controllo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pericolo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incidenti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rilevanti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connessi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con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 err="1" smtClean="0">
                <a:solidFill>
                  <a:srgbClr val="262526"/>
                </a:solidFill>
                <a:latin typeface="Tahoma"/>
                <a:cs typeface="Tahoma"/>
              </a:rPr>
              <a:t>sostanze</a:t>
            </a:r>
            <a:r>
              <a:rPr lang="it-IT"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 err="1" smtClean="0">
                <a:solidFill>
                  <a:srgbClr val="262526"/>
                </a:solidFill>
                <a:latin typeface="Tahoma"/>
                <a:cs typeface="Tahoma"/>
              </a:rPr>
              <a:t>pericolose</a:t>
            </a:r>
            <a:r>
              <a:rPr sz="900" spc="45" dirty="0" smtClean="0">
                <a:solidFill>
                  <a:srgbClr val="262526"/>
                </a:solidFill>
                <a:latin typeface="Tahoma"/>
                <a:cs typeface="Tahoma"/>
              </a:rPr>
              <a:t>.</a:t>
            </a:r>
            <a:r>
              <a:rPr lang="it-IT" sz="900" spc="55" dirty="0" smtClean="0">
                <a:solidFill>
                  <a:srgbClr val="262526"/>
                </a:solidFill>
                <a:latin typeface="Tahoma"/>
                <a:cs typeface="Tahoma"/>
              </a:rPr>
              <a:t>Il </a:t>
            </a:r>
            <a:r>
              <a:rPr sz="900" spc="60" dirty="0" err="1" smtClean="0">
                <a:solidFill>
                  <a:srgbClr val="262526"/>
                </a:solidFill>
                <a:latin typeface="Tahoma"/>
                <a:cs typeface="Tahoma"/>
              </a:rPr>
              <a:t>provvediment</a:t>
            </a:r>
            <a:r>
              <a:rPr sz="900" spc="55" dirty="0" smtClean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aggiorna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norma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precedentemente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vigente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(d.lgs.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n.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334/99,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14" dirty="0">
                <a:solidFill>
                  <a:srgbClr val="262526"/>
                </a:solidFill>
                <a:latin typeface="Tahoma"/>
                <a:cs typeface="Tahoma"/>
              </a:rPr>
              <a:t>come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modificato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dal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d.lgs.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n.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238/2005),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confer- 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mandone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modo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sostanziale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l’impianto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quanto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attiene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competenze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diverse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autorità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inte-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ressate.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particolare,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funzioni</a:t>
            </a:r>
            <a:r>
              <a:rPr sz="900" spc="1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istruttorie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controllo</a:t>
            </a:r>
            <a:r>
              <a:rPr sz="900" spc="1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sono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attribuite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Ministero</a:t>
            </a:r>
            <a:r>
              <a:rPr sz="900" spc="1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dell’interno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1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gli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superiore,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mentre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alle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Regioni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residua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solo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funzione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controllo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sugli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di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2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inferiore.</a:t>
            </a:r>
            <a:endParaRPr sz="900" dirty="0">
              <a:latin typeface="Tahoma"/>
              <a:cs typeface="Tahoma"/>
            </a:endParaRPr>
          </a:p>
          <a:p>
            <a:pPr marL="12700" marR="5080" indent="-635" algn="just">
              <a:lnSpc>
                <a:spcPct val="100000"/>
              </a:lnSpc>
            </a:pP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attività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che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l’ARPA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Lazio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svolge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nell’ambito della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prevenzione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rischi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incidenti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rilevanti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sono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attri-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buite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all’Agenzia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dal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d.lgs.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n.105/2015,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dal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d.lgs.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n.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1/2018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nonché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25" dirty="0">
                <a:solidFill>
                  <a:srgbClr val="262526"/>
                </a:solidFill>
                <a:latin typeface="Tahoma"/>
                <a:cs typeface="Tahoma"/>
              </a:rPr>
              <a:t>da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norme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regionali,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dal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regolamento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interno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dell’ARPA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Lazio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dalla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propria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organizzazione.</a:t>
            </a:r>
            <a:endParaRPr sz="900" dirty="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</a:pP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All’ARPA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Lazio,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tramite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Servizio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sicurezza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impiantistica,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spetta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compito 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di:</a:t>
            </a:r>
            <a:endParaRPr sz="900" dirty="0">
              <a:latin typeface="Tahoma"/>
              <a:cs typeface="Tahoma"/>
            </a:endParaRPr>
          </a:p>
          <a:p>
            <a:pPr marL="372745" marR="5080" indent="-180340">
              <a:lnSpc>
                <a:spcPct val="100000"/>
              </a:lnSpc>
              <a:buChar char="•"/>
              <a:tabLst>
                <a:tab pos="372745" algn="l"/>
                <a:tab pos="374015" algn="l"/>
              </a:tabLst>
            </a:pP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	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assicurare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collaborazione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con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gli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organismi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competenti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materia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controllo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pericolo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in-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cidenti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rilevanti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connessi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con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sostanze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pericolose;</a:t>
            </a:r>
            <a:endParaRPr sz="900" dirty="0">
              <a:latin typeface="Tahoma"/>
              <a:cs typeface="Tahoma"/>
            </a:endParaRPr>
          </a:p>
          <a:p>
            <a:pPr marL="372745" marR="5080" indent="-180340">
              <a:lnSpc>
                <a:spcPct val="100000"/>
              </a:lnSpc>
              <a:buChar char="•"/>
              <a:tabLst>
                <a:tab pos="372745" algn="l"/>
                <a:tab pos="374015" algn="l"/>
              </a:tabLst>
            </a:pP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	fornire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supporto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tecnico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agli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enti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competenti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funzioni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inerenti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alla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prevenzione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controllo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incidenti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rilevanti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impianti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inferiore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superiore;</a:t>
            </a:r>
            <a:endParaRPr sz="900" dirty="0">
              <a:latin typeface="Tahoma"/>
              <a:cs typeface="Tahoma"/>
            </a:endParaRPr>
          </a:p>
          <a:p>
            <a:pPr marL="372745" marR="5080" indent="-180340">
              <a:lnSpc>
                <a:spcPct val="100000"/>
              </a:lnSpc>
              <a:buChar char="•"/>
              <a:tabLst>
                <a:tab pos="372745" algn="l"/>
                <a:tab pos="374015" algn="l"/>
              </a:tabLst>
            </a:pP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	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fornire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supporto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tecnico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alla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Regione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lo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svolgimento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funzioni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prevenzione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degli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inci-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denti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rilevanti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inerenti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agli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impianti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inferiore;</a:t>
            </a:r>
            <a:endParaRPr sz="900" dirty="0">
              <a:latin typeface="Tahoma"/>
              <a:cs typeface="Tahoma"/>
            </a:endParaRPr>
          </a:p>
          <a:p>
            <a:pPr marL="374015" indent="-181610">
              <a:lnSpc>
                <a:spcPct val="100000"/>
              </a:lnSpc>
              <a:buChar char="•"/>
              <a:tabLst>
                <a:tab pos="374015" algn="l"/>
              </a:tabLst>
            </a:pP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fornire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supporto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tecnico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ispezioni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degli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impianti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superiore;</a:t>
            </a:r>
            <a:endParaRPr sz="900" dirty="0">
              <a:latin typeface="Tahoma"/>
              <a:cs typeface="Tahoma"/>
            </a:endParaRPr>
          </a:p>
          <a:p>
            <a:pPr marL="374015" indent="-181610">
              <a:lnSpc>
                <a:spcPct val="100000"/>
              </a:lnSpc>
              <a:buChar char="•"/>
              <a:tabLst>
                <a:tab pos="374015" algn="l"/>
              </a:tabLst>
            </a:pP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fornire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supporto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tecnico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alle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Prefetture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per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redazione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Piani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Emergenza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Esterna.</a:t>
            </a:r>
            <a:endParaRPr sz="900" dirty="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</a:pPr>
            <a:r>
              <a:rPr sz="900" spc="-5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ambito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regionale,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personale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dell’Agenzia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possesso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dei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requisiti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previsti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partecipa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anche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alla</a:t>
            </a:r>
            <a:r>
              <a:rPr sz="900" spc="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com-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posizione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commissioni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incaricate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b="1" spc="-25" dirty="0">
                <a:solidFill>
                  <a:srgbClr val="262526"/>
                </a:solidFill>
                <a:latin typeface="Tahoma"/>
                <a:cs typeface="Tahoma"/>
              </a:rPr>
              <a:t>verifiche</a:t>
            </a:r>
            <a:r>
              <a:rPr sz="900" b="1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b="1" spc="-35" dirty="0">
                <a:solidFill>
                  <a:srgbClr val="262526"/>
                </a:solidFill>
                <a:latin typeface="Tahoma"/>
                <a:cs typeface="Tahoma"/>
              </a:rPr>
              <a:t>ispettive</a:t>
            </a:r>
            <a:r>
              <a:rPr sz="900" b="1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cui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all’art.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27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d.lgs.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n.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105/2015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fina-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lizzate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all’esame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pianificato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sistematico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sistemi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tecnici,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organizzativi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gestione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applicati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negli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superiore,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ossia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Sistema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Gestione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della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Sicurezza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(SGS),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secondo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modalità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previste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dall’allegato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H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medesimo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decreto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legislativo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dal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regolamento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Comitato</a:t>
            </a:r>
            <a:r>
              <a:rPr sz="900" spc="-1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Tecnico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 Regio-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nale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(CTR)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Lazio.</a:t>
            </a:r>
            <a:endParaRPr sz="900" dirty="0">
              <a:latin typeface="Tahoma"/>
              <a:cs typeface="Tahoma"/>
            </a:endParaRPr>
          </a:p>
          <a:p>
            <a:pPr marL="12700" marR="5080" indent="-635" algn="just">
              <a:lnSpc>
                <a:spcPct val="100000"/>
              </a:lnSpc>
            </a:pP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L’appartenenza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uno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stabilimento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35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una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due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categorie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(sopra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o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sotto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soglia)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è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determinata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dalla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quantità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sostanze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pericolose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presente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nello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stabilimento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e,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quindi,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valori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indicati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nell’alle- 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gato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1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decreto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legislativo.</a:t>
            </a:r>
            <a:endParaRPr sz="900" dirty="0">
              <a:latin typeface="Tahoma"/>
              <a:cs typeface="Tahoma"/>
            </a:endParaRPr>
          </a:p>
          <a:p>
            <a:pPr marL="12700" marR="5080" indent="-635" algn="just">
              <a:lnSpc>
                <a:spcPct val="100000"/>
              </a:lnSpc>
            </a:pP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verifiche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ispettive,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con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periodicità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biennale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o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triennale,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sia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gli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classificati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dal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d.lgs.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n.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105/2015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sopra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sia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quelli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sotto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soglia,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sono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disposte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annualmente,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secondo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una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programma-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zione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triennale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25" dirty="0">
                <a:solidFill>
                  <a:srgbClr val="262526"/>
                </a:solidFill>
                <a:latin typeface="Tahoma"/>
                <a:cs typeface="Tahoma"/>
              </a:rPr>
              <a:t>da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parte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CTR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Lazio,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ovvero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25" dirty="0">
                <a:solidFill>
                  <a:srgbClr val="262526"/>
                </a:solidFill>
                <a:latin typeface="Tahoma"/>
                <a:cs typeface="Tahoma"/>
              </a:rPr>
              <a:t>da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parte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della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Regione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Lazio,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conformità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35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quanto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 pre-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visto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punto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4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dell’allegato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H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decreto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sono mirate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25" dirty="0">
                <a:solidFill>
                  <a:srgbClr val="262526"/>
                </a:solidFill>
                <a:latin typeface="Tahoma"/>
                <a:cs typeface="Tahoma"/>
              </a:rPr>
              <a:t>ad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accertare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che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gestore</a:t>
            </a:r>
            <a:endParaRPr sz="900" dirty="0">
              <a:latin typeface="Tahoma"/>
              <a:cs typeface="Tahoma"/>
            </a:endParaRPr>
          </a:p>
          <a:p>
            <a:pPr marL="372745" marR="5080" indent="-180340">
              <a:lnSpc>
                <a:spcPct val="100000"/>
              </a:lnSpc>
              <a:buChar char="•"/>
              <a:tabLst>
                <a:tab pos="372745" algn="l"/>
                <a:tab pos="374015" algn="l"/>
              </a:tabLst>
            </a:pP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	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abbia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adottato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misure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adeguate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(tenuto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conto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attività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esercitate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nello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stabilimento)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pre-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venire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gli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incidenti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rilevanti,</a:t>
            </a:r>
            <a:endParaRPr sz="900" dirty="0">
              <a:latin typeface="Tahoma"/>
              <a:cs typeface="Tahoma"/>
            </a:endParaRPr>
          </a:p>
          <a:p>
            <a:pPr marL="372745" marR="5080" indent="-180340">
              <a:lnSpc>
                <a:spcPct val="100000"/>
              </a:lnSpc>
              <a:buChar char="•"/>
              <a:tabLst>
                <a:tab pos="372745" algn="l"/>
                <a:tab pos="374015" algn="l"/>
              </a:tabLst>
            </a:pP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	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disponga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mezzi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sufficienti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35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limitare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conseguenze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incidenti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rilevanti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all’interno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all’esterno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sito,</a:t>
            </a:r>
            <a:endParaRPr sz="900" dirty="0">
              <a:latin typeface="Tahoma"/>
              <a:cs typeface="Tahoma"/>
            </a:endParaRPr>
          </a:p>
          <a:p>
            <a:pPr marL="372745" marR="5080" indent="-180340">
              <a:lnSpc>
                <a:spcPct val="100000"/>
              </a:lnSpc>
              <a:buChar char="•"/>
              <a:tabLst>
                <a:tab pos="372745" algn="l"/>
                <a:tab pos="374015" algn="l"/>
              </a:tabLst>
            </a:pP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	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non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abbia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modificato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situazione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dello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stabilimento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rispetto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dati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alle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informazioni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contenuti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nell’ultimo</a:t>
            </a:r>
            <a:r>
              <a:rPr sz="900" spc="1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rapporto</a:t>
            </a:r>
            <a:r>
              <a:rPr sz="900" spc="1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1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sicurezza</a:t>
            </a:r>
            <a:r>
              <a:rPr sz="900" spc="1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(RdS)</a:t>
            </a:r>
            <a:r>
              <a:rPr sz="900" spc="1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presentato.</a:t>
            </a:r>
            <a:endParaRPr sz="900" dirty="0">
              <a:latin typeface="Tahoma"/>
              <a:cs typeface="Tahoma"/>
            </a:endParaRPr>
          </a:p>
          <a:p>
            <a:pPr marL="12700" marR="5080" indent="-635">
              <a:lnSpc>
                <a:spcPct val="100000"/>
              </a:lnSpc>
            </a:pP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L’ARPA</a:t>
            </a:r>
            <a:r>
              <a:rPr sz="900" spc="-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Lazio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collabora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con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Prefetture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territorialmente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competenti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stesura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Piani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Emergenza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Esterni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(PEE)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conformità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decreto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della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Presidenza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consiglio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ministri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25/02/2005.</a:t>
            </a:r>
            <a:endParaRPr sz="9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9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9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900" b="1" spc="-45" dirty="0">
                <a:solidFill>
                  <a:srgbClr val="800000"/>
                </a:solidFill>
                <a:latin typeface="Tahoma"/>
                <a:cs typeface="Tahoma"/>
              </a:rPr>
              <a:t>Stabilimenti</a:t>
            </a:r>
            <a:r>
              <a:rPr sz="900" b="1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155" dirty="0">
                <a:solidFill>
                  <a:srgbClr val="800000"/>
                </a:solidFill>
                <a:latin typeface="Tahoma"/>
                <a:cs typeface="Tahoma"/>
              </a:rPr>
              <a:t>RIR</a:t>
            </a:r>
            <a:r>
              <a:rPr sz="900" b="1" dirty="0">
                <a:solidFill>
                  <a:srgbClr val="800000"/>
                </a:solidFill>
                <a:latin typeface="Tahoma"/>
                <a:cs typeface="Tahoma"/>
              </a:rPr>
              <a:t> di </a:t>
            </a:r>
            <a:r>
              <a:rPr sz="900" b="1" i="1" spc="-75" dirty="0">
                <a:solidFill>
                  <a:srgbClr val="800000"/>
                </a:solidFill>
                <a:latin typeface="Verdana"/>
                <a:cs typeface="Verdana"/>
              </a:rPr>
              <a:t>soglia</a:t>
            </a:r>
            <a:r>
              <a:rPr sz="900" b="1" i="1" spc="-40" dirty="0">
                <a:solidFill>
                  <a:srgbClr val="800000"/>
                </a:solidFill>
                <a:latin typeface="Verdana"/>
                <a:cs typeface="Verdana"/>
              </a:rPr>
              <a:t> </a:t>
            </a:r>
            <a:r>
              <a:rPr sz="900" b="1" i="1" spc="-95" dirty="0">
                <a:solidFill>
                  <a:srgbClr val="800000"/>
                </a:solidFill>
                <a:latin typeface="Verdana"/>
                <a:cs typeface="Verdana"/>
              </a:rPr>
              <a:t>superiore</a:t>
            </a:r>
            <a:r>
              <a:rPr sz="900" b="1" i="1" spc="-45" dirty="0">
                <a:solidFill>
                  <a:srgbClr val="800000"/>
                </a:solidFill>
                <a:latin typeface="Verdana"/>
                <a:cs typeface="Verdana"/>
              </a:rPr>
              <a:t> </a:t>
            </a:r>
            <a:r>
              <a:rPr sz="900" b="1" dirty="0">
                <a:solidFill>
                  <a:srgbClr val="800000"/>
                </a:solidFill>
                <a:latin typeface="Tahoma"/>
                <a:cs typeface="Tahoma"/>
              </a:rPr>
              <a:t>e di</a:t>
            </a:r>
            <a:r>
              <a:rPr sz="900" b="1" spc="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i="1" spc="-75" dirty="0">
                <a:solidFill>
                  <a:srgbClr val="800000"/>
                </a:solidFill>
                <a:latin typeface="Verdana"/>
                <a:cs typeface="Verdana"/>
              </a:rPr>
              <a:t>soglia</a:t>
            </a:r>
            <a:r>
              <a:rPr sz="900" b="1" i="1" spc="-45" dirty="0">
                <a:solidFill>
                  <a:srgbClr val="800000"/>
                </a:solidFill>
                <a:latin typeface="Verdana"/>
                <a:cs typeface="Verdana"/>
              </a:rPr>
              <a:t> </a:t>
            </a:r>
            <a:r>
              <a:rPr sz="900" b="1" i="1" spc="-100" dirty="0">
                <a:solidFill>
                  <a:srgbClr val="800000"/>
                </a:solidFill>
                <a:latin typeface="Verdana"/>
                <a:cs typeface="Verdana"/>
              </a:rPr>
              <a:t>inferiore</a:t>
            </a:r>
            <a:r>
              <a:rPr sz="900" b="1" i="1" spc="-40" dirty="0">
                <a:solidFill>
                  <a:srgbClr val="800000"/>
                </a:solidFill>
                <a:latin typeface="Verdana"/>
                <a:cs typeface="Verdana"/>
              </a:rPr>
              <a:t> </a:t>
            </a:r>
            <a:r>
              <a:rPr sz="900" b="1" spc="-35" dirty="0">
                <a:solidFill>
                  <a:srgbClr val="800000"/>
                </a:solidFill>
                <a:latin typeface="Tahoma"/>
                <a:cs typeface="Tahoma"/>
              </a:rPr>
              <a:t>presenti</a:t>
            </a:r>
            <a:r>
              <a:rPr sz="900" b="1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800000"/>
                </a:solidFill>
                <a:latin typeface="Tahoma"/>
                <a:cs typeface="Tahoma"/>
              </a:rPr>
              <a:t>nella</a:t>
            </a:r>
            <a:r>
              <a:rPr sz="900" b="1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800000"/>
                </a:solidFill>
                <a:latin typeface="Tahoma"/>
                <a:cs typeface="Tahoma"/>
              </a:rPr>
              <a:t>regione</a:t>
            </a:r>
            <a:r>
              <a:rPr sz="900" b="1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800000"/>
                </a:solidFill>
                <a:latin typeface="Tahoma"/>
                <a:cs typeface="Tahoma"/>
              </a:rPr>
              <a:t>Lazio</a:t>
            </a:r>
            <a:endParaRPr sz="9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900" dirty="0">
              <a:latin typeface="Tahoma"/>
              <a:cs typeface="Tahoma"/>
            </a:endParaRPr>
          </a:p>
          <a:p>
            <a:pPr marL="12700" marR="5080" indent="-635" algn="just">
              <a:lnSpc>
                <a:spcPct val="100000"/>
              </a:lnSpc>
            </a:pP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L’inventario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degli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35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rischio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incidente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rilevante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presenti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nelle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diverse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regioni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italiane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-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assog-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gettati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agli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obblighi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di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cui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d.lgs.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n.105/2015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è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consultabile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sul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sito 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web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dell’ISPRA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nella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sezione</a:t>
            </a:r>
            <a:r>
              <a:rPr sz="900" spc="-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dedicata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ai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temi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rischio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industriale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(Inventario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Seveso: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https://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  <a:hlinkClick r:id="rId3"/>
              </a:rPr>
              <a:t>www.rischioindustriale.isprambiente.gov.it/seveso-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query-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105/Default.php).</a:t>
            </a:r>
            <a:endParaRPr sz="900" dirty="0">
              <a:latin typeface="Tahoma"/>
              <a:cs typeface="Tahoma"/>
            </a:endParaRPr>
          </a:p>
          <a:p>
            <a:pPr marL="12700" marR="5080" indent="-635" algn="just">
              <a:lnSpc>
                <a:spcPct val="100000"/>
              </a:lnSpc>
            </a:pPr>
            <a:r>
              <a:rPr sz="900" spc="-135" dirty="0">
                <a:solidFill>
                  <a:srgbClr val="262526"/>
                </a:solidFill>
                <a:latin typeface="Tahoma"/>
                <a:cs typeface="Tahoma"/>
              </a:rPr>
              <a:t>I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dati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pubblicati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sul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web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indicano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nel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Lazio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presenza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" dirty="0" smtClean="0">
                <a:solidFill>
                  <a:srgbClr val="262526"/>
                </a:solidFill>
                <a:latin typeface="Tahoma"/>
                <a:cs typeface="Tahoma"/>
              </a:rPr>
              <a:t>5</a:t>
            </a:r>
            <a:r>
              <a:rPr lang="it-IT" sz="900" spc="5" dirty="0" smtClean="0">
                <a:solidFill>
                  <a:srgbClr val="262526"/>
                </a:solidFill>
                <a:latin typeface="Tahoma"/>
                <a:cs typeface="Tahoma"/>
              </a:rPr>
              <a:t>4</a:t>
            </a:r>
            <a:r>
              <a:rPr sz="900" spc="20" dirty="0" smtClean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35" dirty="0">
                <a:solidFill>
                  <a:srgbClr val="262526"/>
                </a:solidFill>
                <a:latin typeface="Tahoma"/>
                <a:cs typeface="Tahoma"/>
              </a:rPr>
              <a:t>a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rischio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incidente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rilevante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così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classificati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" dirty="0">
                <a:solidFill>
                  <a:srgbClr val="262526"/>
                </a:solidFill>
                <a:latin typeface="Tahoma"/>
                <a:cs typeface="Tahoma"/>
              </a:rPr>
              <a:t>ripartiti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-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provincia:</a:t>
            </a:r>
            <a:endParaRPr sz="900" dirty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390" y="162175"/>
            <a:ext cx="839662" cy="1037250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67300" y="2051487"/>
            <a:ext cx="5785485" cy="8463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45" dirty="0">
                <a:solidFill>
                  <a:srgbClr val="800000"/>
                </a:solidFill>
                <a:latin typeface="Tahoma"/>
                <a:cs typeface="Tahoma"/>
              </a:rPr>
              <a:t>Attività</a:t>
            </a:r>
            <a:r>
              <a:rPr sz="900" b="1" spc="-20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40" dirty="0">
                <a:solidFill>
                  <a:srgbClr val="800000"/>
                </a:solidFill>
                <a:latin typeface="Tahoma"/>
                <a:cs typeface="Tahoma"/>
              </a:rPr>
              <a:t>ispettive</a:t>
            </a:r>
            <a:r>
              <a:rPr sz="900" b="1" spc="-20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50" dirty="0">
                <a:solidFill>
                  <a:srgbClr val="800000"/>
                </a:solidFill>
                <a:latin typeface="Tahoma"/>
                <a:cs typeface="Tahoma"/>
              </a:rPr>
              <a:t>SGS</a:t>
            </a:r>
            <a:r>
              <a:rPr sz="900" b="1" spc="-1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20" dirty="0">
                <a:solidFill>
                  <a:srgbClr val="800000"/>
                </a:solidFill>
                <a:latin typeface="Tahoma"/>
                <a:cs typeface="Tahoma"/>
              </a:rPr>
              <a:t>dell’ARPA</a:t>
            </a:r>
            <a:r>
              <a:rPr sz="900" b="1" spc="-1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30" dirty="0">
                <a:solidFill>
                  <a:srgbClr val="800000"/>
                </a:solidFill>
                <a:latin typeface="Tahoma"/>
                <a:cs typeface="Tahoma"/>
              </a:rPr>
              <a:t>Lazio</a:t>
            </a:r>
            <a:r>
              <a:rPr sz="900" b="1" spc="-20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800000"/>
                </a:solidFill>
                <a:latin typeface="Tahoma"/>
                <a:cs typeface="Tahoma"/>
              </a:rPr>
              <a:t>nell’anno</a:t>
            </a:r>
            <a:r>
              <a:rPr sz="900" b="1" spc="-15" dirty="0">
                <a:solidFill>
                  <a:srgbClr val="800000"/>
                </a:solidFill>
                <a:latin typeface="Tahoma"/>
                <a:cs typeface="Tahoma"/>
              </a:rPr>
              <a:t> </a:t>
            </a:r>
            <a:r>
              <a:rPr sz="900" b="1" spc="-20" dirty="0">
                <a:solidFill>
                  <a:srgbClr val="00B0F0"/>
                </a:solidFill>
                <a:latin typeface="Tahoma"/>
                <a:cs typeface="Tahoma"/>
              </a:rPr>
              <a:t>2021</a:t>
            </a:r>
            <a:endParaRPr sz="900" dirty="0">
              <a:solidFill>
                <a:srgbClr val="00B0F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programmazione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triennale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ispezioni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SGS,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valida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anche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00B0F0"/>
                </a:solidFill>
                <a:latin typeface="Tahoma"/>
                <a:cs typeface="Tahoma"/>
              </a:rPr>
              <a:t>l’anno</a:t>
            </a:r>
            <a:r>
              <a:rPr sz="900" spc="35" dirty="0">
                <a:solidFill>
                  <a:srgbClr val="00B0F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00B0F0"/>
                </a:solidFill>
                <a:latin typeface="Tahoma"/>
                <a:cs typeface="Tahoma"/>
              </a:rPr>
              <a:t>2022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,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è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stata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definita:</a:t>
            </a:r>
            <a:endParaRPr sz="900" dirty="0">
              <a:latin typeface="Tahoma"/>
              <a:cs typeface="Tahoma"/>
            </a:endParaRPr>
          </a:p>
          <a:p>
            <a:pPr marL="372110" marR="5080" indent="-180340">
              <a:lnSpc>
                <a:spcPct val="100000"/>
              </a:lnSpc>
              <a:buChar char="-"/>
              <a:tabLst>
                <a:tab pos="372110" algn="l"/>
              </a:tabLst>
            </a:pP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gli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superiore,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dal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CTR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lang="it-IT" sz="900" spc="50" dirty="0" smtClean="0">
                <a:solidFill>
                  <a:srgbClr val="262526"/>
                </a:solidFill>
                <a:latin typeface="Tahoma"/>
                <a:cs typeface="Tahoma"/>
              </a:rPr>
              <a:t>con Dir. LAZIO 5254 del 16/03/2023,</a:t>
            </a:r>
            <a:endParaRPr lang="it-IT" sz="900" spc="10" dirty="0">
              <a:solidFill>
                <a:srgbClr val="262526"/>
              </a:solidFill>
              <a:latin typeface="Tahoma"/>
              <a:cs typeface="Tahoma"/>
            </a:endParaRPr>
          </a:p>
          <a:p>
            <a:pPr marL="372110" marR="5080" indent="-180340">
              <a:lnSpc>
                <a:spcPct val="100000"/>
              </a:lnSpc>
              <a:buChar char="-"/>
              <a:tabLst>
                <a:tab pos="372110" algn="l"/>
              </a:tabLst>
            </a:pPr>
            <a:r>
              <a:rPr sz="900" spc="50" dirty="0" smtClean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80" dirty="0" smtClean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gli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inferiore,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dall’Agenzia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regionale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protezione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civile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Lazio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con</a:t>
            </a:r>
            <a:r>
              <a:rPr sz="900" spc="8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de-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terminazione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dirigenziale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n. </a:t>
            </a:r>
            <a:r>
              <a:rPr lang="it-IT" sz="900" spc="20" dirty="0" smtClean="0">
                <a:solidFill>
                  <a:srgbClr val="262526"/>
                </a:solidFill>
                <a:latin typeface="Tahoma"/>
                <a:cs typeface="Tahoma"/>
              </a:rPr>
              <a:t>G07714</a:t>
            </a:r>
            <a:r>
              <a:rPr sz="900" spc="25" dirty="0" smtClean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2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lang="it-IT" sz="900" spc="-10" dirty="0" smtClean="0">
                <a:solidFill>
                  <a:srgbClr val="262526"/>
                </a:solidFill>
                <a:latin typeface="Tahoma"/>
                <a:cs typeface="Tahoma"/>
              </a:rPr>
              <a:t>05/06/2023.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334" y="4520361"/>
            <a:ext cx="5785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particolare,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il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personale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ispettivo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dell’ARPA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Lazio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è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stato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impegnato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 </a:t>
            </a:r>
            <a:r>
              <a:rPr sz="900" spc="70" dirty="0" err="1">
                <a:solidFill>
                  <a:srgbClr val="262526"/>
                </a:solidFill>
                <a:latin typeface="Tahoma"/>
                <a:cs typeface="Tahoma"/>
              </a:rPr>
              <a:t>l’anno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 smtClean="0">
                <a:solidFill>
                  <a:srgbClr val="262526"/>
                </a:solidFill>
                <a:latin typeface="Tahoma"/>
                <a:cs typeface="Tahoma"/>
              </a:rPr>
              <a:t>202</a:t>
            </a:r>
            <a:r>
              <a:rPr lang="it-IT" sz="900" dirty="0" smtClean="0">
                <a:solidFill>
                  <a:srgbClr val="262526"/>
                </a:solidFill>
                <a:latin typeface="Tahoma"/>
                <a:cs typeface="Tahoma"/>
              </a:rPr>
              <a:t>3</a:t>
            </a:r>
            <a:r>
              <a:rPr sz="900" spc="50" dirty="0" smtClean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nel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controllo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degli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stabilimenti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65" dirty="0">
                <a:solidFill>
                  <a:srgbClr val="262526"/>
                </a:solidFill>
                <a:latin typeface="Tahoma"/>
                <a:cs typeface="Tahoma"/>
              </a:rPr>
              <a:t>RIR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14" dirty="0">
                <a:solidFill>
                  <a:srgbClr val="262526"/>
                </a:solidFill>
                <a:latin typeface="Tahoma"/>
                <a:cs typeface="Tahoma"/>
              </a:rPr>
              <a:t>come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specificato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nella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tabella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che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segue: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356" y="6303436"/>
            <a:ext cx="578548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L’esito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attività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ispettive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SGS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ordinarie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straordinarie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eseguite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nel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corso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del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 smtClean="0">
                <a:solidFill>
                  <a:srgbClr val="262526"/>
                </a:solidFill>
                <a:latin typeface="Tahoma"/>
                <a:cs typeface="Tahoma"/>
              </a:rPr>
              <a:t>202</a:t>
            </a:r>
            <a:r>
              <a:rPr lang="it-IT" sz="900" spc="-10" dirty="0" smtClean="0">
                <a:solidFill>
                  <a:srgbClr val="262526"/>
                </a:solidFill>
                <a:latin typeface="Tahoma"/>
                <a:cs typeface="Tahoma"/>
              </a:rPr>
              <a:t>3</a:t>
            </a:r>
            <a:r>
              <a:rPr sz="900" spc="-10" dirty="0" smtClean="0">
                <a:solidFill>
                  <a:srgbClr val="262526"/>
                </a:solidFill>
                <a:latin typeface="Tahoma"/>
                <a:cs typeface="Tahoma"/>
              </a:rPr>
              <a:t>,</a:t>
            </a:r>
            <a:r>
              <a:rPr sz="900" spc="60" dirty="0" smtClean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secondo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rispettive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programmazioni,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risulta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riepilogato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nella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tabella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che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segue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mentre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8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quella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successiva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ispezioni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sono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distinte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base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alla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tipologia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2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stabilimenti.</a:t>
            </a:r>
            <a:endParaRPr sz="900" dirty="0">
              <a:latin typeface="Tahoma"/>
              <a:cs typeface="Tahoma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732312"/>
              </p:ext>
            </p:extLst>
          </p:nvPr>
        </p:nvGraphicFramePr>
        <p:xfrm>
          <a:off x="1067298" y="589060"/>
          <a:ext cx="5782671" cy="1333500"/>
        </p:xfrm>
        <a:graphic>
          <a:graphicData uri="http://schemas.openxmlformats.org/drawingml/2006/table">
            <a:tbl>
              <a:tblPr firstRow="1" firstCol="1" bandRow="1"/>
              <a:tblGrid>
                <a:gridCol w="2066113">
                  <a:extLst>
                    <a:ext uri="{9D8B030D-6E8A-4147-A177-3AD203B41FA5}">
                      <a16:colId xmlns:a16="http://schemas.microsoft.com/office/drawing/2014/main" val="63462583"/>
                    </a:ext>
                  </a:extLst>
                </a:gridCol>
                <a:gridCol w="1882730">
                  <a:extLst>
                    <a:ext uri="{9D8B030D-6E8A-4147-A177-3AD203B41FA5}">
                      <a16:colId xmlns:a16="http://schemas.microsoft.com/office/drawing/2014/main" val="3657922269"/>
                    </a:ext>
                  </a:extLst>
                </a:gridCol>
                <a:gridCol w="1833828">
                  <a:extLst>
                    <a:ext uri="{9D8B030D-6E8A-4147-A177-3AD203B41FA5}">
                      <a16:colId xmlns:a16="http://schemas.microsoft.com/office/drawing/2014/main" val="177445123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Provincia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Stabilimento soglia inferiore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Stabilimento soglia superiore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0617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Frosinone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80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Latina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3602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Rieti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5682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Roma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0136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Viterbo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651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459623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059110"/>
              </p:ext>
            </p:extLst>
          </p:nvPr>
        </p:nvGraphicFramePr>
        <p:xfrm>
          <a:off x="1578873" y="3028060"/>
          <a:ext cx="4876800" cy="1333500"/>
        </p:xfrm>
        <a:graphic>
          <a:graphicData uri="http://schemas.openxmlformats.org/drawingml/2006/table">
            <a:tbl>
              <a:tblPr firstRow="1" firstCol="1" bandRow="1"/>
              <a:tblGrid>
                <a:gridCol w="2476500">
                  <a:extLst>
                    <a:ext uri="{9D8B030D-6E8A-4147-A177-3AD203B41FA5}">
                      <a16:colId xmlns:a16="http://schemas.microsoft.com/office/drawing/2014/main" val="1191921999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00164709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 2023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Stabilimenti RIR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1603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SGS Soglia Sup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0067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ordinarie SGS Soglia </a:t>
                      </a:r>
                      <a:r>
                        <a:rPr lang="it-IT" sz="800" dirty="0" err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387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straordinarie SGS Soglia </a:t>
                      </a:r>
                      <a:r>
                        <a:rPr lang="it-IT" sz="800" dirty="0" err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90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SGS Soglia Inf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2373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ordinarie SGS Soglia Inf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482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straordinarie SGS Soglia Inf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564145"/>
                  </a:ext>
                </a:extLst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978360"/>
              </p:ext>
            </p:extLst>
          </p:nvPr>
        </p:nvGraphicFramePr>
        <p:xfrm>
          <a:off x="1084172" y="4895008"/>
          <a:ext cx="5765800" cy="1333500"/>
        </p:xfrm>
        <a:graphic>
          <a:graphicData uri="http://schemas.openxmlformats.org/drawingml/2006/table">
            <a:tbl>
              <a:tblPr firstRow="1" firstCol="1" bandRow="1"/>
              <a:tblGrid>
                <a:gridCol w="2108200">
                  <a:extLst>
                    <a:ext uri="{9D8B030D-6E8A-4147-A177-3AD203B41FA5}">
                      <a16:colId xmlns:a16="http://schemas.microsoft.com/office/drawing/2014/main" val="23684035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587911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473297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1244311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878850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24914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969402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 2023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RM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VT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RI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FR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LT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1376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 ispezioni SGS soglia superiore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8037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ordinarie SGS soglia superiore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163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straordinarie SGS soglia superiore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7243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 ispezioni SGS soglia inferiore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632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ordinarie SGS soglia inferiore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361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straordinarie SGS soglia inferiore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600"/>
                  </a:ext>
                </a:extLst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445528"/>
              </p:ext>
            </p:extLst>
          </p:nvPr>
        </p:nvGraphicFramePr>
        <p:xfrm>
          <a:off x="1084173" y="6768380"/>
          <a:ext cx="5765797" cy="1565148"/>
        </p:xfrm>
        <a:graphic>
          <a:graphicData uri="http://schemas.openxmlformats.org/drawingml/2006/table">
            <a:tbl>
              <a:tblPr firstRow="1" firstCol="1" bandRow="1"/>
              <a:tblGrid>
                <a:gridCol w="1643523">
                  <a:extLst>
                    <a:ext uri="{9D8B030D-6E8A-4147-A177-3AD203B41FA5}">
                      <a16:colId xmlns:a16="http://schemas.microsoft.com/office/drawing/2014/main" val="496016707"/>
                    </a:ext>
                  </a:extLst>
                </a:gridCol>
                <a:gridCol w="754403">
                  <a:extLst>
                    <a:ext uri="{9D8B030D-6E8A-4147-A177-3AD203B41FA5}">
                      <a16:colId xmlns:a16="http://schemas.microsoft.com/office/drawing/2014/main" val="1529231012"/>
                    </a:ext>
                  </a:extLst>
                </a:gridCol>
                <a:gridCol w="754403">
                  <a:extLst>
                    <a:ext uri="{9D8B030D-6E8A-4147-A177-3AD203B41FA5}">
                      <a16:colId xmlns:a16="http://schemas.microsoft.com/office/drawing/2014/main" val="126483314"/>
                    </a:ext>
                  </a:extLst>
                </a:gridCol>
                <a:gridCol w="646631">
                  <a:extLst>
                    <a:ext uri="{9D8B030D-6E8A-4147-A177-3AD203B41FA5}">
                      <a16:colId xmlns:a16="http://schemas.microsoft.com/office/drawing/2014/main" val="3238394765"/>
                    </a:ext>
                  </a:extLst>
                </a:gridCol>
                <a:gridCol w="646631">
                  <a:extLst>
                    <a:ext uri="{9D8B030D-6E8A-4147-A177-3AD203B41FA5}">
                      <a16:colId xmlns:a16="http://schemas.microsoft.com/office/drawing/2014/main" val="1353487393"/>
                    </a:ext>
                  </a:extLst>
                </a:gridCol>
                <a:gridCol w="660103">
                  <a:extLst>
                    <a:ext uri="{9D8B030D-6E8A-4147-A177-3AD203B41FA5}">
                      <a16:colId xmlns:a16="http://schemas.microsoft.com/office/drawing/2014/main" val="3877585270"/>
                    </a:ext>
                  </a:extLst>
                </a:gridCol>
                <a:gridCol w="660103">
                  <a:extLst>
                    <a:ext uri="{9D8B030D-6E8A-4147-A177-3AD203B41FA5}">
                      <a16:colId xmlns:a16="http://schemas.microsoft.com/office/drawing/2014/main" val="522549335"/>
                    </a:ext>
                  </a:extLst>
                </a:gridCol>
              </a:tblGrid>
              <a:tr h="119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 2023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RM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FR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LT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440482"/>
                  </a:ext>
                </a:extLst>
              </a:tr>
              <a:tr h="119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esito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esito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esito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675504"/>
                  </a:ext>
                </a:extLst>
              </a:tr>
              <a:tr h="48938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SGS sopra soglia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concluso con proposte di prescrizione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concluso con proposte di prescrizione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concluso con proposte di prescrizione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22420"/>
                  </a:ext>
                </a:extLst>
              </a:tr>
              <a:tr h="1191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corso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corso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corso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067103"/>
                  </a:ext>
                </a:extLst>
              </a:tr>
              <a:tr h="48938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SGS sotto soglia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concluso con proposte di prescrizione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concluso con proposte di prescrizione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concluso con proposte di prescrizione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423934"/>
                  </a:ext>
                </a:extLst>
              </a:tr>
              <a:tr h="1191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corso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corso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corso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016667"/>
                  </a:ext>
                </a:extLst>
              </a:tr>
            </a:tbl>
          </a:graphicData>
        </a:graphic>
      </p:graphicFrame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210292"/>
              </p:ext>
            </p:extLst>
          </p:nvPr>
        </p:nvGraphicFramePr>
        <p:xfrm>
          <a:off x="1095094" y="8395628"/>
          <a:ext cx="5765799" cy="2255080"/>
        </p:xfrm>
        <a:graphic>
          <a:graphicData uri="http://schemas.openxmlformats.org/drawingml/2006/table">
            <a:tbl>
              <a:tblPr firstRow="1" firstCol="1" bandRow="1"/>
              <a:tblGrid>
                <a:gridCol w="801961">
                  <a:extLst>
                    <a:ext uri="{9D8B030D-6E8A-4147-A177-3AD203B41FA5}">
                      <a16:colId xmlns:a16="http://schemas.microsoft.com/office/drawing/2014/main" val="99826964"/>
                    </a:ext>
                  </a:extLst>
                </a:gridCol>
                <a:gridCol w="849422">
                  <a:extLst>
                    <a:ext uri="{9D8B030D-6E8A-4147-A177-3AD203B41FA5}">
                      <a16:colId xmlns:a16="http://schemas.microsoft.com/office/drawing/2014/main" val="21301391"/>
                    </a:ext>
                  </a:extLst>
                </a:gridCol>
                <a:gridCol w="849422">
                  <a:extLst>
                    <a:ext uri="{9D8B030D-6E8A-4147-A177-3AD203B41FA5}">
                      <a16:colId xmlns:a16="http://schemas.microsoft.com/office/drawing/2014/main" val="2574792438"/>
                    </a:ext>
                  </a:extLst>
                </a:gridCol>
                <a:gridCol w="783560">
                  <a:extLst>
                    <a:ext uri="{9D8B030D-6E8A-4147-A177-3AD203B41FA5}">
                      <a16:colId xmlns:a16="http://schemas.microsoft.com/office/drawing/2014/main" val="3854553374"/>
                    </a:ext>
                  </a:extLst>
                </a:gridCol>
                <a:gridCol w="783560">
                  <a:extLst>
                    <a:ext uri="{9D8B030D-6E8A-4147-A177-3AD203B41FA5}">
                      <a16:colId xmlns:a16="http://schemas.microsoft.com/office/drawing/2014/main" val="233346476"/>
                    </a:ext>
                  </a:extLst>
                </a:gridCol>
                <a:gridCol w="848937">
                  <a:extLst>
                    <a:ext uri="{9D8B030D-6E8A-4147-A177-3AD203B41FA5}">
                      <a16:colId xmlns:a16="http://schemas.microsoft.com/office/drawing/2014/main" val="929747041"/>
                    </a:ext>
                  </a:extLst>
                </a:gridCol>
                <a:gridCol w="848937">
                  <a:extLst>
                    <a:ext uri="{9D8B030D-6E8A-4147-A177-3AD203B41FA5}">
                      <a16:colId xmlns:a16="http://schemas.microsoft.com/office/drawing/2014/main" val="1259999300"/>
                    </a:ext>
                  </a:extLst>
                </a:gridCol>
              </a:tblGrid>
              <a:tr h="172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 2023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RM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FR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LT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133309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tipologia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tipologia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tipologia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933804"/>
                  </a:ext>
                </a:extLst>
              </a:tr>
              <a:tr h="236187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SGS soglia sup.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LPG/FUEL_STORAGE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LPG/FUEL_STORAGE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LPG/FUEL_STORAGE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3242"/>
                  </a:ext>
                </a:extLst>
              </a:tr>
              <a:tr h="23618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EXPLOSIVE  FACTORY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EXPLOSIVE  FACTORY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EXPLOSIVE  FACTORY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37970"/>
                  </a:ext>
                </a:extLst>
              </a:tr>
              <a:tr h="23618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LPG_PROD/STORE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LPG_PROD/STORE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LPG_PROD/STORE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886345"/>
                  </a:ext>
                </a:extLst>
              </a:tr>
              <a:tr h="17248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02541"/>
                  </a:ext>
                </a:extLst>
              </a:tr>
              <a:tr h="236187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Ispezioni SGS soglia </a:t>
                      </a:r>
                      <a:r>
                        <a:rPr lang="it-IT" sz="800" dirty="0" err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</a:t>
                      </a: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LPG/FUEL_STORAGE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LPG/FUEL_STORAGE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LPG/FUEL_STORAGE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511257"/>
                  </a:ext>
                </a:extLst>
              </a:tr>
              <a:tr h="23618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EXPLOSIVE  FACTORY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EXPLOSIVE  FACTORY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EXPLOSIVE  FACTORY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18918"/>
                  </a:ext>
                </a:extLst>
              </a:tr>
              <a:tr h="23618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LPG_PROD/STORE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LPG_PROD/STORE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LPG_PROD/STORE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140784"/>
                  </a:ext>
                </a:extLst>
              </a:tr>
              <a:tr h="17248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2969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45612" y="162175"/>
            <a:ext cx="1011974" cy="1037250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07294" y="678727"/>
            <a:ext cx="57854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Tecnici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dell’Agenzia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sono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presenti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anche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nei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gruppi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lavoro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incaricati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dal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CTR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Lazio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per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l’esame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o</a:t>
            </a:r>
            <a:r>
              <a:rPr sz="900" spc="9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262526"/>
                </a:solidFill>
                <a:latin typeface="Tahoma"/>
                <a:cs typeface="Tahoma"/>
              </a:rPr>
              <a:t>rie- </a:t>
            </a:r>
            <a:r>
              <a:rPr sz="900" spc="70" dirty="0">
                <a:solidFill>
                  <a:srgbClr val="262526"/>
                </a:solidFill>
                <a:latin typeface="Tahoma"/>
                <a:cs typeface="Tahoma"/>
              </a:rPr>
              <a:t>same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dei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rapporti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sicurezza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elaborati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75" dirty="0">
                <a:solidFill>
                  <a:srgbClr val="262526"/>
                </a:solidFill>
                <a:latin typeface="Tahoma"/>
                <a:cs typeface="Tahoma"/>
              </a:rPr>
              <a:t>dai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gestori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delle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aziende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90" dirty="0">
                <a:solidFill>
                  <a:srgbClr val="262526"/>
                </a:solidFill>
                <a:latin typeface="Tahoma"/>
                <a:cs typeface="Tahoma"/>
              </a:rPr>
              <a:t>RIR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soglia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superiore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(ex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art.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15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e</a:t>
            </a:r>
            <a:r>
              <a:rPr sz="900" spc="3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16</a:t>
            </a:r>
            <a:r>
              <a:rPr sz="900" spc="3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262526"/>
                </a:solidFill>
                <a:latin typeface="Tahoma"/>
                <a:cs typeface="Tahoma"/>
              </a:rPr>
              <a:t>del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d.lgs.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105/15).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La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5" dirty="0">
                <a:solidFill>
                  <a:srgbClr val="262526"/>
                </a:solidFill>
                <a:latin typeface="Tahoma"/>
                <a:cs typeface="Tahoma"/>
              </a:rPr>
              <a:t>tabella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5" dirty="0">
                <a:solidFill>
                  <a:srgbClr val="262526"/>
                </a:solidFill>
                <a:latin typeface="Tahoma"/>
                <a:cs typeface="Tahoma"/>
              </a:rPr>
              <a:t>che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segue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illustra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attività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relative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agli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esami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RdS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95" dirty="0">
                <a:solidFill>
                  <a:srgbClr val="262526"/>
                </a:solidFill>
                <a:latin typeface="Tahoma"/>
                <a:cs typeface="Tahoma"/>
              </a:rPr>
              <a:t>o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262526"/>
                </a:solidFill>
                <a:latin typeface="Tahoma"/>
                <a:cs typeface="Tahoma"/>
              </a:rPr>
              <a:t>NOF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(nulla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osta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fattibilità)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assegnate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ai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gruppi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di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lavoro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in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262526"/>
                </a:solidFill>
                <a:latin typeface="Tahoma"/>
                <a:cs typeface="Tahoma"/>
              </a:rPr>
              <a:t>cui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sono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presenti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0" dirty="0">
                <a:solidFill>
                  <a:srgbClr val="262526"/>
                </a:solidFill>
                <a:latin typeface="Tahoma"/>
                <a:cs typeface="Tahoma"/>
              </a:rPr>
              <a:t>anche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gli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262526"/>
                </a:solidFill>
                <a:latin typeface="Tahoma"/>
                <a:cs typeface="Tahoma"/>
              </a:rPr>
              <a:t>ispettori</a:t>
            </a:r>
            <a:r>
              <a:rPr sz="900" spc="40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55" dirty="0">
                <a:solidFill>
                  <a:srgbClr val="262526"/>
                </a:solidFill>
                <a:latin typeface="Tahoma"/>
                <a:cs typeface="Tahoma"/>
              </a:rPr>
              <a:t>dell’ARPA</a:t>
            </a:r>
            <a:r>
              <a:rPr sz="900" spc="45" dirty="0">
                <a:solidFill>
                  <a:srgbClr val="262526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62526"/>
                </a:solidFill>
                <a:latin typeface="Tahoma"/>
                <a:cs typeface="Tahoma"/>
              </a:rPr>
              <a:t>Lazio.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1848" y="4709877"/>
            <a:ext cx="1809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200" dirty="0">
              <a:latin typeface="Calibri"/>
              <a:cs typeface="Calibri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145391"/>
              </p:ext>
            </p:extLst>
          </p:nvPr>
        </p:nvGraphicFramePr>
        <p:xfrm>
          <a:off x="402380" y="1384300"/>
          <a:ext cx="6487133" cy="1057194"/>
        </p:xfrm>
        <a:graphic>
          <a:graphicData uri="http://schemas.openxmlformats.org/drawingml/2006/table">
            <a:tbl>
              <a:tblPr firstRow="1" firstCol="1" bandRow="1"/>
              <a:tblGrid>
                <a:gridCol w="1866702">
                  <a:extLst>
                    <a:ext uri="{9D8B030D-6E8A-4147-A177-3AD203B41FA5}">
                      <a16:colId xmlns:a16="http://schemas.microsoft.com/office/drawing/2014/main" val="988677480"/>
                    </a:ext>
                  </a:extLst>
                </a:gridCol>
                <a:gridCol w="207962">
                  <a:extLst>
                    <a:ext uri="{9D8B030D-6E8A-4147-A177-3AD203B41FA5}">
                      <a16:colId xmlns:a16="http://schemas.microsoft.com/office/drawing/2014/main" val="3056492276"/>
                    </a:ext>
                  </a:extLst>
                </a:gridCol>
                <a:gridCol w="421531">
                  <a:extLst>
                    <a:ext uri="{9D8B030D-6E8A-4147-A177-3AD203B41FA5}">
                      <a16:colId xmlns:a16="http://schemas.microsoft.com/office/drawing/2014/main" val="3751900013"/>
                    </a:ext>
                  </a:extLst>
                </a:gridCol>
                <a:gridCol w="221504">
                  <a:extLst>
                    <a:ext uri="{9D8B030D-6E8A-4147-A177-3AD203B41FA5}">
                      <a16:colId xmlns:a16="http://schemas.microsoft.com/office/drawing/2014/main" val="667849148"/>
                    </a:ext>
                  </a:extLst>
                </a:gridCol>
                <a:gridCol w="541431">
                  <a:extLst>
                    <a:ext uri="{9D8B030D-6E8A-4147-A177-3AD203B41FA5}">
                      <a16:colId xmlns:a16="http://schemas.microsoft.com/office/drawing/2014/main" val="1812079674"/>
                    </a:ext>
                  </a:extLst>
                </a:gridCol>
                <a:gridCol w="309563">
                  <a:extLst>
                    <a:ext uri="{9D8B030D-6E8A-4147-A177-3AD203B41FA5}">
                      <a16:colId xmlns:a16="http://schemas.microsoft.com/office/drawing/2014/main" val="1210939885"/>
                    </a:ext>
                  </a:extLst>
                </a:gridCol>
                <a:gridCol w="404368">
                  <a:extLst>
                    <a:ext uri="{9D8B030D-6E8A-4147-A177-3AD203B41FA5}">
                      <a16:colId xmlns:a16="http://schemas.microsoft.com/office/drawing/2014/main" val="2105080544"/>
                    </a:ext>
                  </a:extLst>
                </a:gridCol>
                <a:gridCol w="309563">
                  <a:extLst>
                    <a:ext uri="{9D8B030D-6E8A-4147-A177-3AD203B41FA5}">
                      <a16:colId xmlns:a16="http://schemas.microsoft.com/office/drawing/2014/main" val="398272278"/>
                    </a:ext>
                  </a:extLst>
                </a:gridCol>
                <a:gridCol w="1390104">
                  <a:extLst>
                    <a:ext uri="{9D8B030D-6E8A-4147-A177-3AD203B41FA5}">
                      <a16:colId xmlns:a16="http://schemas.microsoft.com/office/drawing/2014/main" val="3107415133"/>
                    </a:ext>
                  </a:extLst>
                </a:gridCol>
                <a:gridCol w="309563">
                  <a:extLst>
                    <a:ext uri="{9D8B030D-6E8A-4147-A177-3AD203B41FA5}">
                      <a16:colId xmlns:a16="http://schemas.microsoft.com/office/drawing/2014/main" val="1744433788"/>
                    </a:ext>
                  </a:extLst>
                </a:gridCol>
                <a:gridCol w="504842">
                  <a:extLst>
                    <a:ext uri="{9D8B030D-6E8A-4147-A177-3AD203B41FA5}">
                      <a16:colId xmlns:a16="http://schemas.microsoft.com/office/drawing/2014/main" val="1945608277"/>
                    </a:ext>
                  </a:extLst>
                </a:gridCol>
              </a:tblGrid>
              <a:tr h="396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 2023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RM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VT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RI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 err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</a:t>
                      </a: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FR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prov. LT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03799"/>
                  </a:ext>
                </a:extLst>
              </a:tr>
              <a:tr h="24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esito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esito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esito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esito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esito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880438"/>
                  </a:ext>
                </a:extLst>
              </a:tr>
              <a:tr h="417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Istruttoria per esame o riesame RdS o NOF + sopralluogo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concluso con proposte di prescrizione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262526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8543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6252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1618</Words>
  <Application>Microsoft Office PowerPoint</Application>
  <PresentationFormat>Personalizzato</PresentationFormat>
  <Paragraphs>306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Calibri</vt:lpstr>
      <vt:lpstr>Tahoma</vt:lpstr>
      <vt:lpstr>Times New Roman</vt:lpstr>
      <vt:lpstr>Verdana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Baglione</dc:creator>
  <cp:lastModifiedBy>Laura Padronetti</cp:lastModifiedBy>
  <cp:revision>15</cp:revision>
  <dcterms:created xsi:type="dcterms:W3CDTF">2024-04-05T11:11:32Z</dcterms:created>
  <dcterms:modified xsi:type="dcterms:W3CDTF">2024-04-08T06:43:46Z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2024-04-03T00:00:00Z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2024-04-03T00:00:00Z</vt:filetime>
  </property>
</Properties>
</file>